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91" r:id="rId2"/>
    <p:sldId id="259" r:id="rId3"/>
    <p:sldId id="262" r:id="rId4"/>
    <p:sldId id="293" r:id="rId5"/>
    <p:sldId id="294" r:id="rId6"/>
    <p:sldId id="263" r:id="rId7"/>
    <p:sldId id="297" r:id="rId8"/>
    <p:sldId id="272" r:id="rId9"/>
    <p:sldId id="295" r:id="rId10"/>
    <p:sldId id="273" r:id="rId11"/>
    <p:sldId id="274" r:id="rId12"/>
    <p:sldId id="268" r:id="rId13"/>
  </p:sldIdLst>
  <p:sldSz cx="24380825" cy="13714413"/>
  <p:notesSz cx="6858000" cy="9144000"/>
  <p:embeddedFontLst>
    <p:embeddedFont>
      <p:font typeface="Calibri" panose="020F0502020204030204" pitchFamily="34" charset="0"/>
      <p:regular r:id="rId15"/>
      <p:bold r:id="rId16"/>
      <p:italic r:id="rId17"/>
      <p:boldItalic r:id="rId18"/>
    </p:embeddedFont>
    <p:embeddedFont>
      <p:font typeface="Work Sans" pitchFamily="2" charset="77"/>
      <p:regular r:id="rId19"/>
      <p:bold r:id="rId20"/>
      <p:italic r:id="rId21"/>
      <p:boldItalic r:id="rId22"/>
    </p:embeddedFont>
    <p:embeddedFont>
      <p:font typeface="Work Sans Medium" panose="020F050202020403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9253">
          <p15:clr>
            <a:srgbClr val="9AA0A6"/>
          </p15:clr>
        </p15:guide>
        <p15:guide id="2" pos="3617">
          <p15:clr>
            <a:srgbClr val="9AA0A6"/>
          </p15:clr>
        </p15:guide>
        <p15:guide id="3" pos="794">
          <p15:clr>
            <a:srgbClr val="9AA0A6"/>
          </p15:clr>
        </p15:guide>
        <p15:guide id="4" orient="horz" pos="794">
          <p15:clr>
            <a:srgbClr val="9AA0A6"/>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jborPNSJrovoeevJwH99+rwZlxH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81" autoAdjust="0"/>
    <p:restoredTop sz="94612"/>
  </p:normalViewPr>
  <p:slideViewPr>
    <p:cSldViewPr snapToGrid="0">
      <p:cViewPr varScale="1">
        <p:scale>
          <a:sx n="56" d="100"/>
          <a:sy n="56" d="100"/>
        </p:scale>
        <p:origin x="224" y="232"/>
      </p:cViewPr>
      <p:guideLst>
        <p:guide pos="9253"/>
        <p:guide pos="3617"/>
        <p:guide pos="794"/>
        <p:guide orient="horz" pos="79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599"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23886b85b6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123886b85b6_0_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9" name="Google Shape;109;g123886b85b6_0_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25fd06185e_0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 name="Google Shape;172;g125fd06185e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86347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25fd06185e_0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 name="Google Shape;172;g125fd06185e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62062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25fd06185e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125fd06185e_0_1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5" name="Google Shape;215;g125fd06185e_0_1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25fd06185e_0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2" name="Google Shape;172;g125fd06185e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25fd06185e_0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g125fd06185e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44069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25fd06185e_0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g125fd06185e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25824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25fd06185e_0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g125fd06185e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25fd06185e_0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g125fd06185e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84459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25fd06185e_0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 name="Google Shape;172;g125fd06185e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70296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25fd06185e_0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 name="Google Shape;172;g125fd06185e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89294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ooter" type="titleOnly">
  <p:cSld name="TITLE_ONLY">
    <p:spTree>
      <p:nvGrpSpPr>
        <p:cNvPr id="1" name="Shape 21"/>
        <p:cNvGrpSpPr/>
        <p:nvPr/>
      </p:nvGrpSpPr>
      <p:grpSpPr>
        <a:xfrm>
          <a:off x="0" y="0"/>
          <a:ext cx="0" cy="0"/>
          <a:chOff x="0" y="0"/>
          <a:chExt cx="0" cy="0"/>
        </a:xfrm>
      </p:grpSpPr>
      <p:sp>
        <p:nvSpPr>
          <p:cNvPr id="22" name="Google Shape;22;p36"/>
          <p:cNvSpPr txBox="1"/>
          <p:nvPr/>
        </p:nvSpPr>
        <p:spPr>
          <a:xfrm>
            <a:off x="20220878" y="12477214"/>
            <a:ext cx="3297000" cy="31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2000" b="1">
                <a:solidFill>
                  <a:srgbClr val="000000"/>
                </a:solidFill>
              </a:rPr>
              <a:t>Intercept</a:t>
            </a:r>
            <a:r>
              <a:rPr lang="en-GB" sz="2000" b="1"/>
              <a:t>project.eu</a:t>
            </a:r>
            <a:endParaRPr sz="2000" b="1">
              <a:solidFill>
                <a:srgbClr val="000000"/>
              </a:solidFill>
            </a:endParaRPr>
          </a:p>
          <a:p>
            <a:pPr marL="0" lvl="0" indent="0" algn="l" rtl="0">
              <a:spcBef>
                <a:spcPts val="0"/>
              </a:spcBef>
              <a:spcAft>
                <a:spcPts val="0"/>
              </a:spcAft>
              <a:buNone/>
            </a:pPr>
            <a:endParaRPr sz="1000">
              <a:solidFill>
                <a:srgbClr val="000000"/>
              </a:solidFill>
              <a:latin typeface="Work Sans Medium"/>
              <a:ea typeface="Work Sans Medium"/>
              <a:cs typeface="Work Sans Medium"/>
              <a:sym typeface="Work Sans Medium"/>
            </a:endParaRPr>
          </a:p>
        </p:txBody>
      </p:sp>
      <p:sp>
        <p:nvSpPr>
          <p:cNvPr id="23" name="Google Shape;23;p36"/>
          <p:cNvSpPr txBox="1"/>
          <p:nvPr/>
        </p:nvSpPr>
        <p:spPr>
          <a:xfrm>
            <a:off x="23351183" y="12529067"/>
            <a:ext cx="649200" cy="344700"/>
          </a:xfrm>
          <a:prstGeom prst="rect">
            <a:avLst/>
          </a:prstGeom>
          <a:noFill/>
          <a:ln>
            <a:noFill/>
          </a:ln>
        </p:spPr>
        <p:txBody>
          <a:bodyPr spcFirstLastPara="1" wrap="square" lIns="116050" tIns="116050" rIns="116050" bIns="116050" anchor="t" anchorCtr="0">
            <a:noAutofit/>
          </a:bodyPr>
          <a:lstStyle/>
          <a:p>
            <a:pPr marL="0" lvl="0" indent="0" algn="r" rtl="0">
              <a:lnSpc>
                <a:spcPct val="80000"/>
              </a:lnSpc>
              <a:spcBef>
                <a:spcPts val="0"/>
              </a:spcBef>
              <a:spcAft>
                <a:spcPts val="0"/>
              </a:spcAft>
              <a:buNone/>
            </a:pPr>
            <a:fld id="{00000000-1234-1234-1234-123412341234}" type="slidenum">
              <a:rPr lang="en-GB" sz="1600">
                <a:solidFill>
                  <a:srgbClr val="595959"/>
                </a:solidFill>
                <a:latin typeface="Work Sans"/>
                <a:ea typeface="Work Sans"/>
                <a:cs typeface="Work Sans"/>
                <a:sym typeface="Work Sans"/>
              </a:rPr>
              <a:t>‹#›</a:t>
            </a:fld>
            <a:endParaRPr sz="1600">
              <a:solidFill>
                <a:srgbClr val="595959"/>
              </a:solidFill>
              <a:latin typeface="Work Sans"/>
              <a:ea typeface="Work Sans"/>
              <a:cs typeface="Work Sans"/>
              <a:sym typeface="Work San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hank You">
  <p:cSld name="Large photo_1">
    <p:bg>
      <p:bgPr>
        <a:blipFill>
          <a:blip r:embed="rId2">
            <a:alphaModFix/>
          </a:blip>
          <a:stretch>
            <a:fillRect/>
          </a:stretch>
        </a:blipFill>
        <a:effectLst/>
      </p:bgPr>
    </p:bg>
    <p:spTree>
      <p:nvGrpSpPr>
        <p:cNvPr id="1" name="Shape 56"/>
        <p:cNvGrpSpPr/>
        <p:nvPr/>
      </p:nvGrpSpPr>
      <p:grpSpPr>
        <a:xfrm>
          <a:off x="0" y="0"/>
          <a:ext cx="0" cy="0"/>
          <a:chOff x="0" y="0"/>
          <a:chExt cx="0" cy="0"/>
        </a:xfrm>
      </p:grpSpPr>
      <p:pic>
        <p:nvPicPr>
          <p:cNvPr id="57" name="Google Shape;57;g125fd06185e_0_103"/>
          <p:cNvPicPr preferRelativeResize="0"/>
          <p:nvPr/>
        </p:nvPicPr>
        <p:blipFill rotWithShape="1">
          <a:blip r:embed="rId3">
            <a:alphaModFix/>
          </a:blip>
          <a:srcRect/>
          <a:stretch/>
        </p:blipFill>
        <p:spPr>
          <a:xfrm>
            <a:off x="1" y="0"/>
            <a:ext cx="24380825" cy="2523415"/>
          </a:xfrm>
          <a:prstGeom prst="rect">
            <a:avLst/>
          </a:prstGeom>
          <a:noFill/>
          <a:ln>
            <a:noFill/>
          </a:ln>
        </p:spPr>
      </p:pic>
      <p:sp>
        <p:nvSpPr>
          <p:cNvPr id="58" name="Google Shape;58;g125fd06185e_0_103"/>
          <p:cNvSpPr txBox="1">
            <a:spLocks noGrp="1"/>
          </p:cNvSpPr>
          <p:nvPr>
            <p:ph type="title"/>
          </p:nvPr>
        </p:nvSpPr>
        <p:spPr>
          <a:xfrm>
            <a:off x="1260157" y="5633541"/>
            <a:ext cx="21028500" cy="1385100"/>
          </a:xfrm>
          <a:prstGeom prst="rect">
            <a:avLst/>
          </a:prstGeom>
          <a:noFill/>
          <a:ln>
            <a:noFill/>
          </a:ln>
        </p:spPr>
        <p:txBody>
          <a:bodyPr spcFirstLastPara="1" wrap="square" lIns="0" tIns="0" rIns="0" bIns="0" anchor="ctr" anchorCtr="0">
            <a:spAutoFit/>
          </a:bodyPr>
          <a:lstStyle>
            <a:lvl1pPr lvl="0" algn="ctr" rtl="0">
              <a:lnSpc>
                <a:spcPct val="100000"/>
              </a:lnSpc>
              <a:spcBef>
                <a:spcPts val="0"/>
              </a:spcBef>
              <a:spcAft>
                <a:spcPts val="0"/>
              </a:spcAft>
              <a:buClr>
                <a:schemeClr val="lt1"/>
              </a:buClr>
              <a:buSzPts val="7200"/>
              <a:buFont typeface="Arial"/>
              <a:buNone/>
              <a:defRPr sz="72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9" name="Google Shape;59;g125fd06185e_0_103"/>
          <p:cNvSpPr txBox="1"/>
          <p:nvPr/>
        </p:nvSpPr>
        <p:spPr>
          <a:xfrm>
            <a:off x="20220878" y="12477214"/>
            <a:ext cx="3297000" cy="31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2000" b="1">
                <a:solidFill>
                  <a:schemeClr val="lt1"/>
                </a:solidFill>
              </a:rPr>
              <a:t>Interceptproject.eu</a:t>
            </a:r>
            <a:endParaRPr sz="2000" b="1">
              <a:solidFill>
                <a:schemeClr val="lt1"/>
              </a:solidFill>
            </a:endParaRPr>
          </a:p>
          <a:p>
            <a:pPr marL="0" lvl="0" indent="0" algn="l" rtl="0">
              <a:spcBef>
                <a:spcPts val="0"/>
              </a:spcBef>
              <a:spcAft>
                <a:spcPts val="0"/>
              </a:spcAft>
              <a:buNone/>
            </a:pPr>
            <a:endParaRPr sz="1000">
              <a:solidFill>
                <a:srgbClr val="000000"/>
              </a:solidFill>
              <a:latin typeface="Work Sans Medium"/>
              <a:ea typeface="Work Sans Medium"/>
              <a:cs typeface="Work Sans Medium"/>
              <a:sym typeface="Work Sans Medium"/>
            </a:endParaRPr>
          </a:p>
        </p:txBody>
      </p:sp>
      <p:sp>
        <p:nvSpPr>
          <p:cNvPr id="60" name="Google Shape;60;g125fd06185e_0_103"/>
          <p:cNvSpPr txBox="1"/>
          <p:nvPr/>
        </p:nvSpPr>
        <p:spPr>
          <a:xfrm>
            <a:off x="1397100" y="11361550"/>
            <a:ext cx="4482600" cy="141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800" b="1">
                <a:solidFill>
                  <a:schemeClr val="lt1"/>
                </a:solidFill>
              </a:rPr>
              <a:t>INTERCEPT</a:t>
            </a:r>
            <a:r>
              <a:rPr lang="en-GB" sz="1800">
                <a:solidFill>
                  <a:schemeClr val="lt1"/>
                </a:solidFill>
              </a:rPr>
              <a:t> benefits from a € 2.18M grant from Iceland, Liechtenstein and Norway through the EEA and Norway Grants Fund for Youth Employment.</a:t>
            </a:r>
            <a:endParaRPr>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over">
  <p:cSld name="Cover">
    <p:bg>
      <p:bgPr>
        <a:solidFill>
          <a:schemeClr val="lt1"/>
        </a:solidFill>
        <a:effectLst/>
      </p:bgPr>
    </p:bg>
    <p:spTree>
      <p:nvGrpSpPr>
        <p:cNvPr id="1" name="Shape 25"/>
        <p:cNvGrpSpPr/>
        <p:nvPr/>
      </p:nvGrpSpPr>
      <p:grpSpPr>
        <a:xfrm>
          <a:off x="0" y="0"/>
          <a:ext cx="0" cy="0"/>
          <a:chOff x="0" y="0"/>
          <a:chExt cx="0" cy="0"/>
        </a:xfrm>
      </p:grpSpPr>
      <p:pic>
        <p:nvPicPr>
          <p:cNvPr id="26" name="Google Shape;26;p20"/>
          <p:cNvPicPr preferRelativeResize="0"/>
          <p:nvPr/>
        </p:nvPicPr>
        <p:blipFill rotWithShape="1">
          <a:blip r:embed="rId2">
            <a:alphaModFix/>
          </a:blip>
          <a:srcRect/>
          <a:stretch/>
        </p:blipFill>
        <p:spPr>
          <a:xfrm>
            <a:off x="0" y="4"/>
            <a:ext cx="24489624" cy="2424450"/>
          </a:xfrm>
          <a:prstGeom prst="rect">
            <a:avLst/>
          </a:prstGeom>
          <a:noFill/>
          <a:ln>
            <a:noFill/>
          </a:ln>
        </p:spPr>
      </p:pic>
      <p:sp>
        <p:nvSpPr>
          <p:cNvPr id="27" name="Google Shape;27;p20"/>
          <p:cNvSpPr>
            <a:spLocks noGrp="1"/>
          </p:cNvSpPr>
          <p:nvPr>
            <p:ph type="pic" idx="2"/>
          </p:nvPr>
        </p:nvSpPr>
        <p:spPr>
          <a:xfrm>
            <a:off x="1260000" y="2876775"/>
            <a:ext cx="21880800" cy="7381800"/>
          </a:xfrm>
          <a:prstGeom prst="rect">
            <a:avLst/>
          </a:prstGeom>
          <a:noFill/>
          <a:ln>
            <a:noFill/>
          </a:ln>
        </p:spPr>
      </p:sp>
    </p:spTree>
    <p:extLst>
      <p:ext uri="{BB962C8B-B14F-4D97-AF65-F5344CB8AC3E}">
        <p14:creationId xmlns:p14="http://schemas.microsoft.com/office/powerpoint/2010/main" val="204400095"/>
      </p:ext>
    </p:extLst>
  </p:cSld>
  <p:clrMapOvr>
    <a:masterClrMapping/>
  </p:clrMapOvr>
  <p:extLst>
    <p:ext uri="{DCECCB84-F9BA-43D5-87BE-67443E8EF086}">
      <p15:sldGuideLst xmlns:p15="http://schemas.microsoft.com/office/powerpoint/2012/main">
        <p15:guide id="1" pos="794">
          <p15:clr>
            <a:srgbClr val="FA7B17"/>
          </p15:clr>
        </p15:guide>
        <p15:guide id="2" orient="horz" pos="794">
          <p15:clr>
            <a:srgbClr val="FA7B17"/>
          </p15:clr>
        </p15:guide>
        <p15:guide id="3" orient="horz" pos="7845">
          <p15:clr>
            <a:srgbClr val="FA7B17"/>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p:nvPr/>
        </p:nvSpPr>
        <p:spPr>
          <a:xfrm>
            <a:off x="1906588" y="12903932"/>
            <a:ext cx="155700" cy="162000"/>
          </a:xfrm>
          <a:prstGeom prst="rect">
            <a:avLst/>
          </a:prstGeom>
          <a:noFill/>
          <a:ln w="19050" cap="rnd" cmpd="sng">
            <a:solidFill>
              <a:srgbClr val="1D1E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599"/>
              <a:buFont typeface="Arial"/>
              <a:buNone/>
            </a:pPr>
            <a:endParaRPr sz="3599" b="0" i="0" u="none" strike="noStrike" cap="none">
              <a:solidFill>
                <a:schemeClr val="dk1"/>
              </a:solidFill>
              <a:latin typeface="Arial"/>
              <a:ea typeface="Arial"/>
              <a:cs typeface="Arial"/>
              <a:sym typeface="Arial"/>
            </a:endParaRPr>
          </a:p>
        </p:txBody>
      </p:sp>
      <p:sp>
        <p:nvSpPr>
          <p:cNvPr id="11" name="Google Shape;11;p18"/>
          <p:cNvSpPr/>
          <p:nvPr/>
        </p:nvSpPr>
        <p:spPr>
          <a:xfrm>
            <a:off x="1433513" y="12903932"/>
            <a:ext cx="158750" cy="161925"/>
          </a:xfrm>
          <a:custGeom>
            <a:avLst/>
            <a:gdLst/>
            <a:ahLst/>
            <a:cxnLst/>
            <a:rect l="l" t="t" r="r" b="b"/>
            <a:pathLst>
              <a:path w="100" h="102" extrusionOk="0">
                <a:moveTo>
                  <a:pt x="100" y="102"/>
                </a:moveTo>
                <a:lnTo>
                  <a:pt x="0" y="102"/>
                </a:lnTo>
                <a:lnTo>
                  <a:pt x="0" y="0"/>
                </a:lnTo>
                <a:lnTo>
                  <a:pt x="100" y="102"/>
                </a:lnTo>
                <a:close/>
              </a:path>
            </a:pathLst>
          </a:custGeom>
          <a:noFill/>
          <a:ln w="19050" cap="rnd" cmpd="sng">
            <a:solidFill>
              <a:srgbClr val="1D1E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599"/>
              <a:buFont typeface="Arial"/>
              <a:buNone/>
            </a:pPr>
            <a:endParaRPr sz="3599" b="0" i="0" u="none" strike="noStrike" cap="none">
              <a:solidFill>
                <a:schemeClr val="dk1"/>
              </a:solidFill>
              <a:latin typeface="Arial"/>
              <a:ea typeface="Arial"/>
              <a:cs typeface="Arial"/>
              <a:sym typeface="Arial"/>
            </a:endParaRPr>
          </a:p>
        </p:txBody>
      </p:sp>
      <p:sp>
        <p:nvSpPr>
          <p:cNvPr id="12" name="Google Shape;12;p18"/>
          <p:cNvSpPr/>
          <p:nvPr/>
        </p:nvSpPr>
        <p:spPr>
          <a:xfrm>
            <a:off x="1277938" y="12903932"/>
            <a:ext cx="155700" cy="319200"/>
          </a:xfrm>
          <a:prstGeom prst="rect">
            <a:avLst/>
          </a:prstGeom>
          <a:noFill/>
          <a:ln w="19050" cap="rnd" cmpd="sng">
            <a:solidFill>
              <a:srgbClr val="1D1E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599"/>
              <a:buFont typeface="Arial"/>
              <a:buNone/>
            </a:pPr>
            <a:endParaRPr sz="3599" b="0" i="0" u="none" strike="noStrike" cap="none">
              <a:solidFill>
                <a:schemeClr val="dk1"/>
              </a:solidFill>
              <a:latin typeface="Arial"/>
              <a:ea typeface="Arial"/>
              <a:cs typeface="Arial"/>
              <a:sym typeface="Arial"/>
            </a:endParaRPr>
          </a:p>
        </p:txBody>
      </p:sp>
      <p:sp>
        <p:nvSpPr>
          <p:cNvPr id="13" name="Google Shape;13;p18"/>
          <p:cNvSpPr/>
          <p:nvPr/>
        </p:nvSpPr>
        <p:spPr>
          <a:xfrm>
            <a:off x="1592263" y="12746770"/>
            <a:ext cx="155575" cy="476250"/>
          </a:xfrm>
          <a:custGeom>
            <a:avLst/>
            <a:gdLst/>
            <a:ahLst/>
            <a:cxnLst/>
            <a:rect l="l" t="t" r="r" b="b"/>
            <a:pathLst>
              <a:path w="98" h="300" extrusionOk="0">
                <a:moveTo>
                  <a:pt x="0" y="0"/>
                </a:moveTo>
                <a:lnTo>
                  <a:pt x="0" y="201"/>
                </a:lnTo>
                <a:lnTo>
                  <a:pt x="98" y="300"/>
                </a:lnTo>
                <a:lnTo>
                  <a:pt x="98" y="0"/>
                </a:lnTo>
                <a:lnTo>
                  <a:pt x="0" y="0"/>
                </a:lnTo>
                <a:close/>
              </a:path>
            </a:pathLst>
          </a:custGeom>
          <a:noFill/>
          <a:ln w="19050" cap="rnd" cmpd="sng">
            <a:solidFill>
              <a:srgbClr val="1D1E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599"/>
              <a:buFont typeface="Arial"/>
              <a:buNone/>
            </a:pPr>
            <a:endParaRPr sz="3599" b="0" i="0" u="none" strike="noStrike" cap="none">
              <a:solidFill>
                <a:schemeClr val="dk1"/>
              </a:solidFill>
              <a:latin typeface="Arial"/>
              <a:ea typeface="Arial"/>
              <a:cs typeface="Arial"/>
              <a:sym typeface="Arial"/>
            </a:endParaRPr>
          </a:p>
        </p:txBody>
      </p:sp>
      <p:sp>
        <p:nvSpPr>
          <p:cNvPr id="14" name="Google Shape;14;p18"/>
          <p:cNvSpPr/>
          <p:nvPr/>
        </p:nvSpPr>
        <p:spPr>
          <a:xfrm>
            <a:off x="2609850" y="12903932"/>
            <a:ext cx="155575" cy="161925"/>
          </a:xfrm>
          <a:custGeom>
            <a:avLst/>
            <a:gdLst/>
            <a:ahLst/>
            <a:cxnLst/>
            <a:rect l="l" t="t" r="r" b="b"/>
            <a:pathLst>
              <a:path w="98" h="102" extrusionOk="0">
                <a:moveTo>
                  <a:pt x="98" y="102"/>
                </a:moveTo>
                <a:lnTo>
                  <a:pt x="0" y="102"/>
                </a:lnTo>
                <a:lnTo>
                  <a:pt x="0" y="0"/>
                </a:lnTo>
                <a:lnTo>
                  <a:pt x="98" y="102"/>
                </a:lnTo>
                <a:close/>
              </a:path>
            </a:pathLst>
          </a:custGeom>
          <a:noFill/>
          <a:ln w="19050" cap="rnd" cmpd="sng">
            <a:solidFill>
              <a:srgbClr val="1D1E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599"/>
              <a:buFont typeface="Arial"/>
              <a:buNone/>
            </a:pPr>
            <a:endParaRPr sz="3599" b="0" i="0" u="none" strike="noStrike" cap="none">
              <a:solidFill>
                <a:schemeClr val="dk1"/>
              </a:solidFill>
              <a:latin typeface="Arial"/>
              <a:ea typeface="Arial"/>
              <a:cs typeface="Arial"/>
              <a:sym typeface="Arial"/>
            </a:endParaRPr>
          </a:p>
        </p:txBody>
      </p:sp>
      <p:sp>
        <p:nvSpPr>
          <p:cNvPr id="15" name="Google Shape;15;p18"/>
          <p:cNvSpPr/>
          <p:nvPr/>
        </p:nvSpPr>
        <p:spPr>
          <a:xfrm>
            <a:off x="2455863" y="12903932"/>
            <a:ext cx="153900" cy="319200"/>
          </a:xfrm>
          <a:prstGeom prst="rect">
            <a:avLst/>
          </a:prstGeom>
          <a:noFill/>
          <a:ln w="19050" cap="rnd" cmpd="sng">
            <a:solidFill>
              <a:srgbClr val="1D1E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599"/>
              <a:buFont typeface="Arial"/>
              <a:buNone/>
            </a:pPr>
            <a:endParaRPr sz="3599" b="0" i="0" u="none" strike="noStrike" cap="none">
              <a:solidFill>
                <a:schemeClr val="dk1"/>
              </a:solidFill>
              <a:latin typeface="Arial"/>
              <a:ea typeface="Arial"/>
              <a:cs typeface="Arial"/>
              <a:sym typeface="Arial"/>
            </a:endParaRPr>
          </a:p>
        </p:txBody>
      </p:sp>
      <p:sp>
        <p:nvSpPr>
          <p:cNvPr id="16" name="Google Shape;16;p18"/>
          <p:cNvSpPr/>
          <p:nvPr/>
        </p:nvSpPr>
        <p:spPr>
          <a:xfrm>
            <a:off x="2765425" y="12746770"/>
            <a:ext cx="158750" cy="476250"/>
          </a:xfrm>
          <a:custGeom>
            <a:avLst/>
            <a:gdLst/>
            <a:ahLst/>
            <a:cxnLst/>
            <a:rect l="l" t="t" r="r" b="b"/>
            <a:pathLst>
              <a:path w="100" h="300" extrusionOk="0">
                <a:moveTo>
                  <a:pt x="0" y="0"/>
                </a:moveTo>
                <a:lnTo>
                  <a:pt x="0" y="201"/>
                </a:lnTo>
                <a:lnTo>
                  <a:pt x="100" y="300"/>
                </a:lnTo>
                <a:lnTo>
                  <a:pt x="100" y="0"/>
                </a:lnTo>
                <a:lnTo>
                  <a:pt x="0" y="0"/>
                </a:lnTo>
                <a:close/>
              </a:path>
            </a:pathLst>
          </a:custGeom>
          <a:noFill/>
          <a:ln w="19050" cap="rnd" cmpd="sng">
            <a:solidFill>
              <a:srgbClr val="1D1E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599"/>
              <a:buFont typeface="Arial"/>
              <a:buNone/>
            </a:pPr>
            <a:endParaRPr sz="3599" b="0" i="0" u="none" strike="noStrike" cap="none">
              <a:solidFill>
                <a:schemeClr val="dk1"/>
              </a:solidFill>
              <a:latin typeface="Arial"/>
              <a:ea typeface="Arial"/>
              <a:cs typeface="Arial"/>
              <a:sym typeface="Arial"/>
            </a:endParaRPr>
          </a:p>
        </p:txBody>
      </p:sp>
      <p:sp>
        <p:nvSpPr>
          <p:cNvPr id="17" name="Google Shape;17;p18"/>
          <p:cNvSpPr/>
          <p:nvPr/>
        </p:nvSpPr>
        <p:spPr>
          <a:xfrm>
            <a:off x="1747838" y="12589607"/>
            <a:ext cx="158700" cy="476400"/>
          </a:xfrm>
          <a:prstGeom prst="rect">
            <a:avLst/>
          </a:prstGeom>
          <a:noFill/>
          <a:ln w="19050" cap="rnd" cmpd="sng">
            <a:solidFill>
              <a:srgbClr val="1D1E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599"/>
              <a:buFont typeface="Arial"/>
              <a:buNone/>
            </a:pPr>
            <a:endParaRPr sz="3599" b="0" i="0" u="none" strike="noStrike" cap="none">
              <a:solidFill>
                <a:schemeClr val="dk1"/>
              </a:solidFill>
              <a:latin typeface="Arial"/>
              <a:ea typeface="Arial"/>
              <a:cs typeface="Arial"/>
              <a:sym typeface="Arial"/>
            </a:endParaRPr>
          </a:p>
        </p:txBody>
      </p:sp>
      <p:cxnSp>
        <p:nvCxnSpPr>
          <p:cNvPr id="18" name="Google Shape;18;p18"/>
          <p:cNvCxnSpPr/>
          <p:nvPr/>
        </p:nvCxnSpPr>
        <p:spPr>
          <a:xfrm>
            <a:off x="2062163" y="13065857"/>
            <a:ext cx="393600" cy="0"/>
          </a:xfrm>
          <a:prstGeom prst="straightConnector1">
            <a:avLst/>
          </a:prstGeom>
          <a:noFill/>
          <a:ln w="19050" cap="rnd" cmpd="sng">
            <a:solidFill>
              <a:srgbClr val="1D1E1C"/>
            </a:solidFill>
            <a:prstDash val="solid"/>
            <a:round/>
            <a:headEnd type="none" w="sm" len="sm"/>
            <a:tailEnd type="none" w="sm" len="sm"/>
          </a:ln>
        </p:spPr>
      </p:cxnSp>
      <p:cxnSp>
        <p:nvCxnSpPr>
          <p:cNvPr id="19" name="Google Shape;19;p18"/>
          <p:cNvCxnSpPr/>
          <p:nvPr/>
        </p:nvCxnSpPr>
        <p:spPr>
          <a:xfrm>
            <a:off x="2924175" y="13065857"/>
            <a:ext cx="21444000" cy="0"/>
          </a:xfrm>
          <a:prstGeom prst="straightConnector1">
            <a:avLst/>
          </a:prstGeom>
          <a:noFill/>
          <a:ln w="19050" cap="rnd" cmpd="sng">
            <a:solidFill>
              <a:srgbClr val="1D1E1C"/>
            </a:solidFill>
            <a:prstDash val="solid"/>
            <a:round/>
            <a:headEnd type="none" w="sm" len="sm"/>
            <a:tailEnd type="none" w="sm" len="sm"/>
          </a:ln>
        </p:spPr>
      </p:cxnSp>
      <p:cxnSp>
        <p:nvCxnSpPr>
          <p:cNvPr id="20" name="Google Shape;20;p18"/>
          <p:cNvCxnSpPr/>
          <p:nvPr/>
        </p:nvCxnSpPr>
        <p:spPr>
          <a:xfrm>
            <a:off x="6350" y="13065857"/>
            <a:ext cx="1271700" cy="0"/>
          </a:xfrm>
          <a:prstGeom prst="straightConnector1">
            <a:avLst/>
          </a:prstGeom>
          <a:noFill/>
          <a:ln w="19050" cap="rnd" cmpd="sng">
            <a:solidFill>
              <a:srgbClr val="1D1E1C"/>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6" r:id="rId2"/>
    <p:sldLayoutId id="2147483657"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jobsplus.gov.mt/resources/publication-statistics-mt-mt-en-gb/publications/fileprovider.aspx?fileId=53708"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public.3.basecamp.com/p/SroAFaxsxbFLzTo2BVwoSxKT"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jobsplus.gov.mt/resources/publication-statistics-mt-mt-en-gb/publications/fileprovider.aspx?fileId=53707" TargetMode="Externa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cxnSp>
        <p:nvCxnSpPr>
          <p:cNvPr id="111" name="Google Shape;111;g123886b85b6_0_80"/>
          <p:cNvCxnSpPr/>
          <p:nvPr/>
        </p:nvCxnSpPr>
        <p:spPr>
          <a:xfrm>
            <a:off x="1371865" y="11898378"/>
            <a:ext cx="885300" cy="0"/>
          </a:xfrm>
          <a:prstGeom prst="straightConnector1">
            <a:avLst/>
          </a:prstGeom>
          <a:noFill/>
          <a:ln w="28575" cap="flat" cmpd="sng">
            <a:solidFill>
              <a:srgbClr val="000000"/>
            </a:solidFill>
            <a:prstDash val="solid"/>
            <a:round/>
            <a:headEnd type="none" w="med" len="med"/>
            <a:tailEnd type="none" w="med" len="med"/>
          </a:ln>
        </p:spPr>
      </p:cxnSp>
      <p:sp>
        <p:nvSpPr>
          <p:cNvPr id="113" name="Google Shape;113;g123886b85b6_0_80"/>
          <p:cNvSpPr txBox="1"/>
          <p:nvPr/>
        </p:nvSpPr>
        <p:spPr>
          <a:xfrm>
            <a:off x="1260000" y="12212206"/>
            <a:ext cx="6333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dirty="0"/>
              <a:t>28</a:t>
            </a:r>
            <a:r>
              <a:rPr lang="en-GB" sz="2000" baseline="30000" dirty="0"/>
              <a:t>th</a:t>
            </a:r>
            <a:r>
              <a:rPr lang="en-GB" sz="2000" dirty="0"/>
              <a:t> June 2023</a:t>
            </a:r>
            <a:endParaRPr sz="2000" dirty="0">
              <a:solidFill>
                <a:srgbClr val="000000"/>
              </a:solidFill>
            </a:endParaRPr>
          </a:p>
        </p:txBody>
      </p:sp>
      <p:sp>
        <p:nvSpPr>
          <p:cNvPr id="114" name="Google Shape;114;g123886b85b6_0_80"/>
          <p:cNvSpPr txBox="1"/>
          <p:nvPr/>
        </p:nvSpPr>
        <p:spPr>
          <a:xfrm>
            <a:off x="1260000" y="10706928"/>
            <a:ext cx="12285000" cy="1107965"/>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GB" sz="6000" b="1" dirty="0">
                <a:solidFill>
                  <a:schemeClr val="dk1"/>
                </a:solidFill>
              </a:rPr>
              <a:t>Project Presentation</a:t>
            </a:r>
            <a:endParaRPr sz="6000" dirty="0">
              <a:solidFill>
                <a:schemeClr val="dk1"/>
              </a:solidFill>
            </a:endParaRPr>
          </a:p>
        </p:txBody>
      </p:sp>
      <p:pic>
        <p:nvPicPr>
          <p:cNvPr id="5" name="Segnaposto immagine 4" descr="Immagine che contiene esterni&#10;&#10;Descrizione generata automaticamente">
            <a:extLst>
              <a:ext uri="{FF2B5EF4-FFF2-40B4-BE49-F238E27FC236}">
                <a16:creationId xmlns:a16="http://schemas.microsoft.com/office/drawing/2014/main" id="{6FEB253B-6E94-7B9C-44D1-E06FB48A0EB5}"/>
              </a:ext>
            </a:extLst>
          </p:cNvPr>
          <p:cNvPicPr>
            <a:picLocks noGrp="1" noChangeAspect="1"/>
          </p:cNvPicPr>
          <p:nvPr>
            <p:ph type="pic" idx="2"/>
          </p:nvPr>
        </p:nvPicPr>
        <p:blipFill rotWithShape="1">
          <a:blip r:embed="rId3"/>
          <a:srcRect t="28760" b="12310"/>
          <a:stretch/>
        </p:blipFill>
        <p:spPr>
          <a:xfrm>
            <a:off x="1260284" y="2876763"/>
            <a:ext cx="21880513" cy="7381812"/>
          </a:xfrm>
          <a:prstGeom prst="rect">
            <a:avLst/>
          </a:prstGeom>
        </p:spPr>
      </p:pic>
      <p:pic>
        <p:nvPicPr>
          <p:cNvPr id="116" name="Google Shape;116;g123886b85b6_0_80"/>
          <p:cNvPicPr preferRelativeResize="0"/>
          <p:nvPr/>
        </p:nvPicPr>
        <p:blipFill rotWithShape="1">
          <a:blip r:embed="rId4">
            <a:alphaModFix/>
          </a:blip>
          <a:srcRect/>
          <a:stretch/>
        </p:blipFill>
        <p:spPr>
          <a:xfrm rot="-5400000">
            <a:off x="1773300" y="2363474"/>
            <a:ext cx="1621297" cy="2647876"/>
          </a:xfrm>
          <a:prstGeom prst="rect">
            <a:avLst/>
          </a:prstGeom>
          <a:noFill/>
          <a:ln>
            <a:noFill/>
          </a:ln>
        </p:spPr>
      </p:pic>
      <p:pic>
        <p:nvPicPr>
          <p:cNvPr id="117" name="Google Shape;117;g123886b85b6_0_80"/>
          <p:cNvPicPr preferRelativeResize="0"/>
          <p:nvPr/>
        </p:nvPicPr>
        <p:blipFill rotWithShape="1">
          <a:blip r:embed="rId5">
            <a:alphaModFix/>
          </a:blip>
          <a:srcRect l="534" r="534"/>
          <a:stretch/>
        </p:blipFill>
        <p:spPr>
          <a:xfrm>
            <a:off x="1260000" y="7610699"/>
            <a:ext cx="1621297" cy="2647876"/>
          </a:xfrm>
          <a:prstGeom prst="rect">
            <a:avLst/>
          </a:prstGeom>
          <a:noFill/>
          <a:ln>
            <a:noFill/>
          </a:ln>
        </p:spPr>
      </p:pic>
      <p:pic>
        <p:nvPicPr>
          <p:cNvPr id="118" name="Google Shape;118;g123886b85b6_0_80"/>
          <p:cNvPicPr preferRelativeResize="0"/>
          <p:nvPr/>
        </p:nvPicPr>
        <p:blipFill rotWithShape="1">
          <a:blip r:embed="rId6">
            <a:alphaModFix/>
          </a:blip>
          <a:srcRect l="534" r="534"/>
          <a:stretch/>
        </p:blipFill>
        <p:spPr>
          <a:xfrm rot="10800000">
            <a:off x="21519500" y="2876787"/>
            <a:ext cx="1621297" cy="2647876"/>
          </a:xfrm>
          <a:prstGeom prst="rect">
            <a:avLst/>
          </a:prstGeom>
          <a:noFill/>
          <a:ln>
            <a:noFill/>
          </a:ln>
        </p:spPr>
      </p:pic>
      <p:pic>
        <p:nvPicPr>
          <p:cNvPr id="6" name="Picture 5" descr="A picture containing text, clipart&#10;&#10;Description automatically generated">
            <a:extLst>
              <a:ext uri="{FF2B5EF4-FFF2-40B4-BE49-F238E27FC236}">
                <a16:creationId xmlns:a16="http://schemas.microsoft.com/office/drawing/2014/main" id="{43B509FE-C7CD-44AA-9A09-C5CD8431D7A9}"/>
              </a:ext>
            </a:extLst>
          </p:cNvPr>
          <p:cNvPicPr>
            <a:picLocks noChangeAspect="1"/>
          </p:cNvPicPr>
          <p:nvPr/>
        </p:nvPicPr>
        <p:blipFill>
          <a:blip r:embed="rId7"/>
          <a:stretch>
            <a:fillRect/>
          </a:stretch>
        </p:blipFill>
        <p:spPr>
          <a:xfrm>
            <a:off x="8103179" y="5847205"/>
            <a:ext cx="8174466" cy="2020002"/>
          </a:xfrm>
          <a:prstGeom prst="rect">
            <a:avLst/>
          </a:prstGeom>
        </p:spPr>
      </p:pic>
      <p:pic>
        <p:nvPicPr>
          <p:cNvPr id="3" name="Picture 2">
            <a:extLst>
              <a:ext uri="{FF2B5EF4-FFF2-40B4-BE49-F238E27FC236}">
                <a16:creationId xmlns:a16="http://schemas.microsoft.com/office/drawing/2014/main" id="{DA7544BD-C207-437B-9C82-BAAB53347BB0}"/>
              </a:ext>
            </a:extLst>
          </p:cNvPr>
          <p:cNvPicPr>
            <a:picLocks noChangeAspect="1"/>
          </p:cNvPicPr>
          <p:nvPr/>
        </p:nvPicPr>
        <p:blipFill>
          <a:blip r:embed="rId8"/>
          <a:stretch>
            <a:fillRect/>
          </a:stretch>
        </p:blipFill>
        <p:spPr>
          <a:xfrm>
            <a:off x="20923768" y="11126062"/>
            <a:ext cx="3209925" cy="1419225"/>
          </a:xfrm>
          <a:prstGeom prst="rect">
            <a:avLst/>
          </a:prstGeom>
        </p:spPr>
      </p:pic>
      <p:sp>
        <p:nvSpPr>
          <p:cNvPr id="13" name="TextBox 12">
            <a:extLst>
              <a:ext uri="{FF2B5EF4-FFF2-40B4-BE49-F238E27FC236}">
                <a16:creationId xmlns:a16="http://schemas.microsoft.com/office/drawing/2014/main" id="{2F4D7170-3581-4D64-9825-DE04034B8E23}"/>
              </a:ext>
            </a:extLst>
          </p:cNvPr>
          <p:cNvSpPr txBox="1"/>
          <p:nvPr/>
        </p:nvSpPr>
        <p:spPr>
          <a:xfrm>
            <a:off x="10710829" y="9746320"/>
            <a:ext cx="12241762" cy="369332"/>
          </a:xfrm>
          <a:prstGeom prst="rect">
            <a:avLst/>
          </a:prstGeom>
          <a:noFill/>
        </p:spPr>
        <p:txBody>
          <a:bodyPr wrap="square">
            <a:spAutoFit/>
          </a:bodyPr>
          <a:lstStyle/>
          <a:p>
            <a:pPr algn="r"/>
            <a:r>
              <a:rPr lang="en-GB" sz="1800" b="1" dirty="0">
                <a:solidFill>
                  <a:schemeClr val="bg1"/>
                </a:solidFill>
              </a:rPr>
              <a:t>interceptproject.eu</a:t>
            </a:r>
            <a:endParaRPr lang="en-GB" sz="18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8" name="Google Shape;126;g123886b85b6_0_85">
            <a:extLst>
              <a:ext uri="{FF2B5EF4-FFF2-40B4-BE49-F238E27FC236}">
                <a16:creationId xmlns:a16="http://schemas.microsoft.com/office/drawing/2014/main" id="{A18C59A8-056C-9EE3-A64F-7BF10944D758}"/>
              </a:ext>
            </a:extLst>
          </p:cNvPr>
          <p:cNvSpPr txBox="1">
            <a:spLocks/>
          </p:cNvSpPr>
          <p:nvPr/>
        </p:nvSpPr>
        <p:spPr>
          <a:xfrm>
            <a:off x="1260000" y="2647888"/>
            <a:ext cx="11821518" cy="80371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pPr>
            <a:r>
              <a:rPr lang="en-US" sz="2600" dirty="0"/>
              <a:t>The pilot aims to assist a total of </a:t>
            </a:r>
            <a:r>
              <a:rPr lang="en-US" sz="2600" b="1" dirty="0"/>
              <a:t>300 youths </a:t>
            </a:r>
            <a:r>
              <a:rPr lang="en-US" sz="2600" dirty="0"/>
              <a:t>in Malta, Italy and Lithuania by the end of project. </a:t>
            </a:r>
          </a:p>
          <a:p>
            <a:pPr>
              <a:lnSpc>
                <a:spcPct val="115000"/>
              </a:lnSpc>
            </a:pPr>
            <a:endParaRPr lang="en-US" sz="2600" dirty="0"/>
          </a:p>
          <a:p>
            <a:pPr>
              <a:lnSpc>
                <a:spcPct val="115000"/>
              </a:lnSpc>
            </a:pPr>
            <a:r>
              <a:rPr lang="en-US" sz="2600" dirty="0"/>
              <a:t>The scheme consists of 3 phases:</a:t>
            </a:r>
          </a:p>
          <a:p>
            <a:pPr>
              <a:lnSpc>
                <a:spcPct val="115000"/>
              </a:lnSpc>
            </a:pPr>
            <a:endParaRPr lang="en-US" sz="2600" b="1" dirty="0"/>
          </a:p>
          <a:p>
            <a:pPr marL="457200" indent="-457200">
              <a:lnSpc>
                <a:spcPct val="115000"/>
              </a:lnSpc>
              <a:buFontTx/>
              <a:buChar char="-"/>
            </a:pPr>
            <a:r>
              <a:rPr lang="en-US" sz="2600" b="1" dirty="0"/>
              <a:t>Paid Training for NEETs on Green Jobs (developed in WP4)</a:t>
            </a:r>
          </a:p>
          <a:p>
            <a:pPr marL="457200" indent="-457200">
              <a:lnSpc>
                <a:spcPct val="115000"/>
              </a:lnSpc>
              <a:buFontTx/>
              <a:buChar char="-"/>
            </a:pPr>
            <a:endParaRPr lang="en-US" sz="2600" b="1" dirty="0"/>
          </a:p>
          <a:p>
            <a:pPr marL="457200" indent="-457200">
              <a:lnSpc>
                <a:spcPct val="115000"/>
              </a:lnSpc>
              <a:buFontTx/>
              <a:buChar char="-"/>
            </a:pPr>
            <a:r>
              <a:rPr lang="en-US" sz="2600" b="1" dirty="0"/>
              <a:t>Profiling &amp; Matching</a:t>
            </a:r>
          </a:p>
          <a:p>
            <a:pPr>
              <a:lnSpc>
                <a:spcPct val="115000"/>
              </a:lnSpc>
            </a:pPr>
            <a:endParaRPr lang="en-US" sz="2600" dirty="0"/>
          </a:p>
          <a:p>
            <a:pPr marL="457200" indent="-457200">
              <a:lnSpc>
                <a:spcPct val="115000"/>
              </a:lnSpc>
              <a:buFontTx/>
              <a:buChar char="-"/>
            </a:pPr>
            <a:r>
              <a:rPr lang="en-US" sz="2600" b="1" dirty="0"/>
              <a:t>3-month/240hours paid internships/work placement in green companies</a:t>
            </a:r>
            <a:endParaRPr lang="en-US" sz="2600" dirty="0"/>
          </a:p>
          <a:p>
            <a:pPr>
              <a:lnSpc>
                <a:spcPct val="115000"/>
              </a:lnSpc>
            </a:pPr>
            <a:endParaRPr lang="en-US" sz="2600" dirty="0"/>
          </a:p>
          <a:p>
            <a:pPr>
              <a:lnSpc>
                <a:spcPct val="115000"/>
              </a:lnSpc>
            </a:pPr>
            <a:endParaRPr lang="en-US" sz="2600" dirty="0"/>
          </a:p>
          <a:p>
            <a:pPr>
              <a:lnSpc>
                <a:spcPct val="115000"/>
              </a:lnSpc>
            </a:pPr>
            <a:r>
              <a:rPr lang="en-US" sz="2600" dirty="0"/>
              <a:t>Upon completion of the pilot, further assistance will be provided to NEETs in order to remain active. Target is to have:</a:t>
            </a:r>
          </a:p>
          <a:p>
            <a:pPr>
              <a:lnSpc>
                <a:spcPct val="115000"/>
              </a:lnSpc>
            </a:pPr>
            <a:endParaRPr lang="en-US" sz="2600" dirty="0"/>
          </a:p>
          <a:p>
            <a:pPr marL="457200" indent="-457200">
              <a:lnSpc>
                <a:spcPct val="115000"/>
              </a:lnSpc>
              <a:buFontTx/>
              <a:buChar char="-"/>
            </a:pPr>
            <a:r>
              <a:rPr lang="en-US" sz="2600" b="1" dirty="0"/>
              <a:t>80 youths in employment </a:t>
            </a:r>
          </a:p>
          <a:p>
            <a:pPr marL="457200" indent="-457200">
              <a:lnSpc>
                <a:spcPct val="115000"/>
              </a:lnSpc>
              <a:buFontTx/>
              <a:buChar char="-"/>
            </a:pPr>
            <a:endParaRPr lang="en-US" sz="2600" dirty="0"/>
          </a:p>
          <a:p>
            <a:pPr marL="457200" indent="-457200">
              <a:lnSpc>
                <a:spcPct val="115000"/>
              </a:lnSpc>
              <a:buFontTx/>
              <a:buChar char="-"/>
            </a:pPr>
            <a:r>
              <a:rPr lang="en-US" sz="2600" b="1" dirty="0"/>
              <a:t>80 youth in other schemes</a:t>
            </a:r>
          </a:p>
          <a:p>
            <a:pPr>
              <a:lnSpc>
                <a:spcPct val="115000"/>
              </a:lnSpc>
            </a:pPr>
            <a:endParaRPr lang="en-US" sz="2600" dirty="0"/>
          </a:p>
          <a:p>
            <a:pPr marL="457200" indent="-457200">
              <a:lnSpc>
                <a:spcPct val="115000"/>
              </a:lnSpc>
              <a:buFontTx/>
              <a:buChar char="-"/>
            </a:pPr>
            <a:endParaRPr lang="en-US" sz="2600" dirty="0"/>
          </a:p>
          <a:p>
            <a:pPr>
              <a:lnSpc>
                <a:spcPct val="115000"/>
              </a:lnSpc>
            </a:pPr>
            <a:endParaRPr lang="en-US" sz="2600" dirty="0"/>
          </a:p>
        </p:txBody>
      </p:sp>
      <p:pic>
        <p:nvPicPr>
          <p:cNvPr id="9" name="Immagine 2" descr="Immagine che contiene esterni, oggetto da esterni&#10;&#10;Descrizione generata automaticamente">
            <a:extLst>
              <a:ext uri="{FF2B5EF4-FFF2-40B4-BE49-F238E27FC236}">
                <a16:creationId xmlns:a16="http://schemas.microsoft.com/office/drawing/2014/main" id="{74FE1AA2-9899-407D-A5C3-95B580B5703F}"/>
              </a:ext>
            </a:extLst>
          </p:cNvPr>
          <p:cNvPicPr>
            <a:picLocks noChangeAspect="1"/>
          </p:cNvPicPr>
          <p:nvPr/>
        </p:nvPicPr>
        <p:blipFill rotWithShape="1">
          <a:blip r:embed="rId3"/>
          <a:srcRect l="20676" r="26897"/>
          <a:stretch/>
        </p:blipFill>
        <p:spPr>
          <a:xfrm>
            <a:off x="14689928" y="0"/>
            <a:ext cx="9690897" cy="12330000"/>
          </a:xfrm>
          <a:prstGeom prst="rect">
            <a:avLst/>
          </a:prstGeom>
        </p:spPr>
      </p:pic>
      <p:pic>
        <p:nvPicPr>
          <p:cNvPr id="10" name="Google Shape;191;g125fd06185e_0_85">
            <a:extLst>
              <a:ext uri="{FF2B5EF4-FFF2-40B4-BE49-F238E27FC236}">
                <a16:creationId xmlns:a16="http://schemas.microsoft.com/office/drawing/2014/main" id="{0054AA1A-BA26-443B-8AAF-3C8187B9836F}"/>
              </a:ext>
            </a:extLst>
          </p:cNvPr>
          <p:cNvPicPr preferRelativeResize="0"/>
          <p:nvPr/>
        </p:nvPicPr>
        <p:blipFill rotWithShape="1">
          <a:blip r:embed="rId4">
            <a:alphaModFix/>
          </a:blip>
          <a:srcRect l="534" r="534"/>
          <a:stretch/>
        </p:blipFill>
        <p:spPr>
          <a:xfrm rot="10800000">
            <a:off x="22759425" y="12"/>
            <a:ext cx="1621297" cy="2647876"/>
          </a:xfrm>
          <a:prstGeom prst="rect">
            <a:avLst/>
          </a:prstGeom>
          <a:noFill/>
          <a:ln>
            <a:noFill/>
          </a:ln>
        </p:spPr>
      </p:pic>
      <p:pic>
        <p:nvPicPr>
          <p:cNvPr id="11" name="Google Shape;189;g125fd06185e_0_85">
            <a:extLst>
              <a:ext uri="{FF2B5EF4-FFF2-40B4-BE49-F238E27FC236}">
                <a16:creationId xmlns:a16="http://schemas.microsoft.com/office/drawing/2014/main" id="{EBE354E5-31C3-41BA-A38B-B2A95274078D}"/>
              </a:ext>
            </a:extLst>
          </p:cNvPr>
          <p:cNvPicPr preferRelativeResize="0"/>
          <p:nvPr/>
        </p:nvPicPr>
        <p:blipFill rotWithShape="1">
          <a:blip r:embed="rId5">
            <a:alphaModFix/>
          </a:blip>
          <a:srcRect/>
          <a:stretch/>
        </p:blipFill>
        <p:spPr>
          <a:xfrm rot="-5400000">
            <a:off x="15203126" y="-513289"/>
            <a:ext cx="1621297" cy="2647876"/>
          </a:xfrm>
          <a:prstGeom prst="rect">
            <a:avLst/>
          </a:prstGeom>
          <a:noFill/>
          <a:ln>
            <a:noFill/>
          </a:ln>
        </p:spPr>
      </p:pic>
      <p:pic>
        <p:nvPicPr>
          <p:cNvPr id="12" name="Google Shape;190;g125fd06185e_0_85">
            <a:extLst>
              <a:ext uri="{FF2B5EF4-FFF2-40B4-BE49-F238E27FC236}">
                <a16:creationId xmlns:a16="http://schemas.microsoft.com/office/drawing/2014/main" id="{5C307C1D-3367-433B-B4EF-3B500317AEE6}"/>
              </a:ext>
            </a:extLst>
          </p:cNvPr>
          <p:cNvPicPr preferRelativeResize="0"/>
          <p:nvPr/>
        </p:nvPicPr>
        <p:blipFill rotWithShape="1">
          <a:blip r:embed="rId6">
            <a:alphaModFix/>
          </a:blip>
          <a:srcRect l="534" r="534"/>
          <a:stretch/>
        </p:blipFill>
        <p:spPr>
          <a:xfrm>
            <a:off x="14689826" y="9704996"/>
            <a:ext cx="1621297" cy="2647876"/>
          </a:xfrm>
          <a:prstGeom prst="rect">
            <a:avLst/>
          </a:prstGeom>
          <a:noFill/>
          <a:ln>
            <a:noFill/>
          </a:ln>
        </p:spPr>
      </p:pic>
      <p:sp>
        <p:nvSpPr>
          <p:cNvPr id="13" name="Google Shape;186;g125fd06185e_0_85">
            <a:extLst>
              <a:ext uri="{FF2B5EF4-FFF2-40B4-BE49-F238E27FC236}">
                <a16:creationId xmlns:a16="http://schemas.microsoft.com/office/drawing/2014/main" id="{858A2711-5C1F-429B-BE95-41AF4D48B9D4}"/>
              </a:ext>
            </a:extLst>
          </p:cNvPr>
          <p:cNvSpPr txBox="1"/>
          <p:nvPr/>
        </p:nvSpPr>
        <p:spPr>
          <a:xfrm>
            <a:off x="1260000" y="1260000"/>
            <a:ext cx="12285000" cy="584745"/>
          </a:xfrm>
          <a:prstGeom prst="rect">
            <a:avLst/>
          </a:prstGeom>
          <a:noFill/>
          <a:ln>
            <a:noFill/>
          </a:ln>
        </p:spPr>
        <p:txBody>
          <a:bodyPr spcFirstLastPara="1" wrap="square" lIns="91425" tIns="91425" rIns="91425" bIns="91425" anchor="t" anchorCtr="0">
            <a:spAutoFit/>
          </a:bodyPr>
          <a:lstStyle/>
          <a:p>
            <a:r>
              <a:rPr lang="en-GB" sz="2600" b="1" dirty="0">
                <a:latin typeface="+mn-lt"/>
              </a:rPr>
              <a:t>WP5</a:t>
            </a:r>
            <a:r>
              <a:rPr lang="en-GB" sz="2600" dirty="0">
                <a:latin typeface="+mn-lt"/>
              </a:rPr>
              <a:t> – ACTIVATION OF PILOT SCHEME</a:t>
            </a:r>
          </a:p>
        </p:txBody>
      </p:sp>
    </p:spTree>
    <p:extLst>
      <p:ext uri="{BB962C8B-B14F-4D97-AF65-F5344CB8AC3E}">
        <p14:creationId xmlns:p14="http://schemas.microsoft.com/office/powerpoint/2010/main" val="2324802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8" name="Google Shape;126;g123886b85b6_0_85">
            <a:extLst>
              <a:ext uri="{FF2B5EF4-FFF2-40B4-BE49-F238E27FC236}">
                <a16:creationId xmlns:a16="http://schemas.microsoft.com/office/drawing/2014/main" id="{A18C59A8-056C-9EE3-A64F-7BF10944D758}"/>
              </a:ext>
            </a:extLst>
          </p:cNvPr>
          <p:cNvSpPr txBox="1">
            <a:spLocks/>
          </p:cNvSpPr>
          <p:nvPr/>
        </p:nvSpPr>
        <p:spPr>
          <a:xfrm>
            <a:off x="1260000" y="2647864"/>
            <a:ext cx="11014232" cy="80371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R="0" lvl="0" algn="l" rtl="0">
              <a:lnSpc>
                <a:spcPct val="115000"/>
              </a:lnSpc>
              <a:spcBef>
                <a:spcPts val="0"/>
              </a:spcBef>
              <a:spcAft>
                <a:spcPts val="0"/>
              </a:spcAft>
            </a:pPr>
            <a:r>
              <a:rPr lang="en-US" sz="2600" dirty="0"/>
              <a:t>- </a:t>
            </a:r>
            <a:r>
              <a:rPr lang="en-US" sz="2600" b="1" dirty="0"/>
              <a:t>Evaluation</a:t>
            </a:r>
            <a:r>
              <a:rPr lang="en-US" sz="2600" dirty="0"/>
              <a:t> of the pilot project</a:t>
            </a:r>
          </a:p>
          <a:p>
            <a:pPr marR="0" lvl="0" algn="l" rtl="0">
              <a:lnSpc>
                <a:spcPct val="115000"/>
              </a:lnSpc>
              <a:spcBef>
                <a:spcPts val="0"/>
              </a:spcBef>
              <a:spcAft>
                <a:spcPts val="0"/>
              </a:spcAft>
            </a:pPr>
            <a:br>
              <a:rPr lang="en-US" sz="2600" dirty="0"/>
            </a:br>
            <a:r>
              <a:rPr lang="en-GB" sz="2600" dirty="0"/>
              <a:t>The project will evaluate both quantitatively and qualitatively the solution adopted, and the results achieved. Thanks to this information, partners will be able to mainstream the solution and include it in their set of interventions on a permanent basis. </a:t>
            </a:r>
          </a:p>
          <a:p>
            <a:pPr marR="0" lvl="0" algn="l" rtl="0">
              <a:lnSpc>
                <a:spcPct val="115000"/>
              </a:lnSpc>
              <a:spcBef>
                <a:spcPts val="0"/>
              </a:spcBef>
              <a:spcAft>
                <a:spcPts val="0"/>
              </a:spcAft>
            </a:pPr>
            <a:endParaRPr lang="en-US" sz="2600" dirty="0"/>
          </a:p>
          <a:p>
            <a:pPr marR="0" lvl="0" algn="l" rtl="0">
              <a:lnSpc>
                <a:spcPct val="115000"/>
              </a:lnSpc>
              <a:spcBef>
                <a:spcPts val="0"/>
              </a:spcBef>
              <a:spcAft>
                <a:spcPts val="0"/>
              </a:spcAft>
            </a:pPr>
            <a:br>
              <a:rPr lang="en-US" sz="2600" dirty="0"/>
            </a:br>
            <a:r>
              <a:rPr lang="en-US" sz="2600" dirty="0"/>
              <a:t>- </a:t>
            </a:r>
            <a:r>
              <a:rPr lang="en-US" sz="2600" b="1" dirty="0"/>
              <a:t>Guidelines</a:t>
            </a:r>
            <a:r>
              <a:rPr lang="en-US" sz="2600" dirty="0"/>
              <a:t> for the successful integration of 25-29 years old NEETs into the </a:t>
            </a:r>
            <a:r>
              <a:rPr lang="en-US" sz="2600" dirty="0" err="1"/>
              <a:t>labour</a:t>
            </a:r>
            <a:r>
              <a:rPr lang="en-US" sz="2600" dirty="0"/>
              <a:t> market with a focus on green jobs.</a:t>
            </a:r>
          </a:p>
          <a:p>
            <a:pPr marR="0" lvl="0" algn="l" rtl="0">
              <a:lnSpc>
                <a:spcPct val="115000"/>
              </a:lnSpc>
              <a:spcBef>
                <a:spcPts val="0"/>
              </a:spcBef>
              <a:spcAft>
                <a:spcPts val="0"/>
              </a:spcAft>
            </a:pPr>
            <a:endParaRPr lang="en-US" sz="2600" b="1" dirty="0"/>
          </a:p>
          <a:p>
            <a:pPr marR="0" lvl="0" algn="l" rtl="0">
              <a:lnSpc>
                <a:spcPct val="115000"/>
              </a:lnSpc>
              <a:spcBef>
                <a:spcPts val="0"/>
              </a:spcBef>
              <a:spcAft>
                <a:spcPts val="0"/>
              </a:spcAft>
            </a:pPr>
            <a:r>
              <a:rPr lang="en-GB" sz="2600" dirty="0"/>
              <a:t>Based on Meta-analysis of the pilot schemes’ evaluations results combined with the general findings on the successful integration of 25-29 years old identified during WP3 will result in the development of policy recommendations.</a:t>
            </a:r>
            <a:br>
              <a:rPr lang="en-US" sz="2600" dirty="0"/>
            </a:br>
            <a:endParaRPr lang="en-US" sz="2600" dirty="0"/>
          </a:p>
        </p:txBody>
      </p:sp>
      <p:pic>
        <p:nvPicPr>
          <p:cNvPr id="9" name="Google Shape;174;g125fd06185e_0_76">
            <a:extLst>
              <a:ext uri="{FF2B5EF4-FFF2-40B4-BE49-F238E27FC236}">
                <a16:creationId xmlns:a16="http://schemas.microsoft.com/office/drawing/2014/main" id="{A9500AFD-A28A-46AB-9DDC-3E55B39DBE01}"/>
              </a:ext>
            </a:extLst>
          </p:cNvPr>
          <p:cNvPicPr preferRelativeResize="0">
            <a:picLocks/>
          </p:cNvPicPr>
          <p:nvPr/>
        </p:nvPicPr>
        <p:blipFill rotWithShape="1">
          <a:blip r:embed="rId3"/>
          <a:srcRect l="41696" t="-1263" r="6558" b="389"/>
          <a:stretch/>
        </p:blipFill>
        <p:spPr>
          <a:xfrm>
            <a:off x="14689825" y="-182412"/>
            <a:ext cx="9691200" cy="12535272"/>
          </a:xfrm>
          <a:prstGeom prst="rect">
            <a:avLst/>
          </a:prstGeom>
          <a:noFill/>
          <a:ln>
            <a:noFill/>
          </a:ln>
        </p:spPr>
      </p:pic>
      <p:pic>
        <p:nvPicPr>
          <p:cNvPr id="10" name="Google Shape;189;g125fd06185e_0_85">
            <a:extLst>
              <a:ext uri="{FF2B5EF4-FFF2-40B4-BE49-F238E27FC236}">
                <a16:creationId xmlns:a16="http://schemas.microsoft.com/office/drawing/2014/main" id="{5A0F8476-6BED-40A5-9CFF-532D5B89D6FA}"/>
              </a:ext>
            </a:extLst>
          </p:cNvPr>
          <p:cNvPicPr preferRelativeResize="0"/>
          <p:nvPr/>
        </p:nvPicPr>
        <p:blipFill rotWithShape="1">
          <a:blip r:embed="rId4">
            <a:alphaModFix/>
          </a:blip>
          <a:srcRect/>
          <a:stretch/>
        </p:blipFill>
        <p:spPr>
          <a:xfrm rot="-5400000">
            <a:off x="15203125" y="-513301"/>
            <a:ext cx="1621297" cy="2647876"/>
          </a:xfrm>
          <a:prstGeom prst="rect">
            <a:avLst/>
          </a:prstGeom>
          <a:noFill/>
          <a:ln>
            <a:noFill/>
          </a:ln>
        </p:spPr>
      </p:pic>
      <p:pic>
        <p:nvPicPr>
          <p:cNvPr id="11" name="Google Shape;190;g125fd06185e_0_85">
            <a:extLst>
              <a:ext uri="{FF2B5EF4-FFF2-40B4-BE49-F238E27FC236}">
                <a16:creationId xmlns:a16="http://schemas.microsoft.com/office/drawing/2014/main" id="{48B0B720-A755-43D9-B7AC-65A679DA0574}"/>
              </a:ext>
            </a:extLst>
          </p:cNvPr>
          <p:cNvPicPr preferRelativeResize="0"/>
          <p:nvPr/>
        </p:nvPicPr>
        <p:blipFill rotWithShape="1">
          <a:blip r:embed="rId5">
            <a:alphaModFix/>
          </a:blip>
          <a:srcRect l="534" r="534"/>
          <a:stretch/>
        </p:blipFill>
        <p:spPr>
          <a:xfrm>
            <a:off x="14689825" y="9704984"/>
            <a:ext cx="1621297" cy="2647876"/>
          </a:xfrm>
          <a:prstGeom prst="rect">
            <a:avLst/>
          </a:prstGeom>
          <a:noFill/>
          <a:ln>
            <a:noFill/>
          </a:ln>
        </p:spPr>
      </p:pic>
      <p:pic>
        <p:nvPicPr>
          <p:cNvPr id="12" name="Google Shape;191;g125fd06185e_0_85">
            <a:extLst>
              <a:ext uri="{FF2B5EF4-FFF2-40B4-BE49-F238E27FC236}">
                <a16:creationId xmlns:a16="http://schemas.microsoft.com/office/drawing/2014/main" id="{DC88496F-82A6-4958-931B-6CC7AC1E0DEB}"/>
              </a:ext>
            </a:extLst>
          </p:cNvPr>
          <p:cNvPicPr preferRelativeResize="0"/>
          <p:nvPr/>
        </p:nvPicPr>
        <p:blipFill rotWithShape="1">
          <a:blip r:embed="rId6">
            <a:alphaModFix/>
          </a:blip>
          <a:srcRect l="534" r="534"/>
          <a:stretch/>
        </p:blipFill>
        <p:spPr>
          <a:xfrm rot="10800000">
            <a:off x="22759528" y="-12"/>
            <a:ext cx="1621297" cy="2647876"/>
          </a:xfrm>
          <a:prstGeom prst="rect">
            <a:avLst/>
          </a:prstGeom>
          <a:noFill/>
          <a:ln>
            <a:noFill/>
          </a:ln>
        </p:spPr>
      </p:pic>
      <p:sp>
        <p:nvSpPr>
          <p:cNvPr id="13" name="Google Shape;186;g125fd06185e_0_85">
            <a:extLst>
              <a:ext uri="{FF2B5EF4-FFF2-40B4-BE49-F238E27FC236}">
                <a16:creationId xmlns:a16="http://schemas.microsoft.com/office/drawing/2014/main" id="{FEEE1A63-B73E-403D-ADA0-2BF5558143D6}"/>
              </a:ext>
            </a:extLst>
          </p:cNvPr>
          <p:cNvSpPr txBox="1"/>
          <p:nvPr/>
        </p:nvSpPr>
        <p:spPr>
          <a:xfrm>
            <a:off x="1260000" y="1260000"/>
            <a:ext cx="12285000" cy="5847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600" b="1" dirty="0">
                <a:solidFill>
                  <a:schemeClr val="dk1"/>
                </a:solidFill>
              </a:rPr>
              <a:t>WP6 </a:t>
            </a:r>
            <a:r>
              <a:rPr lang="en-GB" sz="2600" dirty="0">
                <a:latin typeface="+mn-lt"/>
              </a:rPr>
              <a:t>– </a:t>
            </a:r>
            <a:r>
              <a:rPr lang="en-GB" sz="2600" dirty="0">
                <a:solidFill>
                  <a:schemeClr val="dk1"/>
                </a:solidFill>
              </a:rPr>
              <a:t>EVALUATION &amp; DEVELOPMENT OF POLICY RECOMMENDATION</a:t>
            </a:r>
            <a:endParaRPr lang="it-IT" sz="2600" dirty="0">
              <a:solidFill>
                <a:schemeClr val="dk1"/>
              </a:solidFill>
            </a:endParaRPr>
          </a:p>
        </p:txBody>
      </p:sp>
    </p:spTree>
    <p:extLst>
      <p:ext uri="{BB962C8B-B14F-4D97-AF65-F5344CB8AC3E}">
        <p14:creationId xmlns:p14="http://schemas.microsoft.com/office/powerpoint/2010/main" val="2537756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125fd06185e_0_108"/>
          <p:cNvSpPr txBox="1">
            <a:spLocks noGrp="1"/>
          </p:cNvSpPr>
          <p:nvPr>
            <p:ph type="title"/>
          </p:nvPr>
        </p:nvSpPr>
        <p:spPr>
          <a:xfrm>
            <a:off x="1676162" y="4410381"/>
            <a:ext cx="21028500" cy="4893647"/>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en-GB" b="1" dirty="0"/>
              <a:t>Thank You!</a:t>
            </a:r>
            <a:br>
              <a:rPr lang="en-GB" b="1" dirty="0"/>
            </a:br>
            <a:br>
              <a:rPr lang="en-GB" sz="2400" b="1" dirty="0"/>
            </a:br>
            <a:r>
              <a:rPr lang="en-GB" sz="2400" b="1" dirty="0"/>
              <a:t>Amber Darmanin</a:t>
            </a:r>
            <a:br>
              <a:rPr lang="en-GB" sz="2400" b="1" dirty="0"/>
            </a:br>
            <a:r>
              <a:rPr lang="en-GB" sz="2400" b="1" dirty="0"/>
              <a:t>interceptproject@gov.mt</a:t>
            </a:r>
            <a:br>
              <a:rPr lang="en-GB" b="1" dirty="0"/>
            </a:br>
            <a:endParaRPr b="1" dirty="0"/>
          </a:p>
          <a:p>
            <a:pPr marL="0" lvl="0" indent="0" algn="l" rtl="0">
              <a:spcBef>
                <a:spcPts val="0"/>
              </a:spcBef>
              <a:spcAft>
                <a:spcPts val="0"/>
              </a:spcAft>
              <a:buNone/>
            </a:pPr>
            <a:br>
              <a:rPr lang="en-GB" sz="3000" b="1" dirty="0"/>
            </a:b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5"/>
          <p:cNvPicPr preferRelativeResize="0">
            <a:picLocks noGrp="1"/>
          </p:cNvPicPr>
          <p:nvPr>
            <p:ph type="pic" idx="2"/>
          </p:nvPr>
        </p:nvPicPr>
        <p:blipFill rotWithShape="1">
          <a:blip r:embed="rId3">
            <a:alphaModFix/>
          </a:blip>
          <a:srcRect l="864" r="864"/>
          <a:stretch/>
        </p:blipFill>
        <p:spPr>
          <a:xfrm>
            <a:off x="14689825" y="0"/>
            <a:ext cx="9690899" cy="12329999"/>
          </a:xfrm>
          <a:prstGeom prst="rect">
            <a:avLst/>
          </a:prstGeom>
          <a:noFill/>
          <a:ln>
            <a:noFill/>
          </a:ln>
        </p:spPr>
      </p:pic>
      <p:sp>
        <p:nvSpPr>
          <p:cNvPr id="146" name="Google Shape;146;p5"/>
          <p:cNvSpPr txBox="1"/>
          <p:nvPr/>
        </p:nvSpPr>
        <p:spPr>
          <a:xfrm>
            <a:off x="1260000" y="1260000"/>
            <a:ext cx="122850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6000" b="1" dirty="0">
                <a:solidFill>
                  <a:schemeClr val="dk1"/>
                </a:solidFill>
              </a:rPr>
              <a:t>Project Information</a:t>
            </a:r>
            <a:endParaRPr sz="6000" dirty="0">
              <a:solidFill>
                <a:schemeClr val="dk1"/>
              </a:solidFill>
            </a:endParaRPr>
          </a:p>
        </p:txBody>
      </p:sp>
      <p:sp>
        <p:nvSpPr>
          <p:cNvPr id="147" name="Google Shape;147;p5"/>
          <p:cNvSpPr txBox="1"/>
          <p:nvPr/>
        </p:nvSpPr>
        <p:spPr>
          <a:xfrm>
            <a:off x="1260000" y="4872352"/>
            <a:ext cx="11095033" cy="2585293"/>
          </a:xfrm>
          <a:prstGeom prst="rect">
            <a:avLst/>
          </a:prstGeom>
          <a:noFill/>
          <a:ln>
            <a:noFill/>
          </a:ln>
        </p:spPr>
        <p:txBody>
          <a:bodyPr spcFirstLastPara="1" wrap="square" lIns="91425" tIns="91425" rIns="91425" bIns="91425" anchor="t" anchorCtr="0">
            <a:spAutoFit/>
          </a:bodyPr>
          <a:lstStyle/>
          <a:p>
            <a:pPr marL="457200" lvl="0" indent="-457200" algn="l" rtl="0">
              <a:lnSpc>
                <a:spcPct val="150000"/>
              </a:lnSpc>
              <a:spcBef>
                <a:spcPts val="0"/>
              </a:spcBef>
              <a:spcAft>
                <a:spcPts val="0"/>
              </a:spcAft>
              <a:buFont typeface="Arial" panose="020B0604020202020204" pitchFamily="34" charset="0"/>
              <a:buChar char="•"/>
            </a:pPr>
            <a:r>
              <a:rPr lang="en-US" sz="2600" dirty="0">
                <a:solidFill>
                  <a:schemeClr val="dk1"/>
                </a:solidFill>
              </a:rPr>
              <a:t>Motivating mobilizing supporting NEETs green career pathway</a:t>
            </a:r>
          </a:p>
          <a:p>
            <a:pPr marL="457200" lvl="0" indent="-457200" algn="l" rtl="0">
              <a:lnSpc>
                <a:spcPct val="150000"/>
              </a:lnSpc>
              <a:spcBef>
                <a:spcPts val="0"/>
              </a:spcBef>
              <a:spcAft>
                <a:spcPts val="0"/>
              </a:spcAft>
              <a:buFont typeface="Arial" panose="020B0604020202020204" pitchFamily="34" charset="0"/>
              <a:buChar char="•"/>
            </a:pPr>
            <a:r>
              <a:rPr lang="en-US" sz="2600" dirty="0">
                <a:solidFill>
                  <a:schemeClr val="dk1"/>
                </a:solidFill>
              </a:rPr>
              <a:t>Call: Unlocking Youth Potential</a:t>
            </a:r>
          </a:p>
          <a:p>
            <a:pPr marL="457200" lvl="0" indent="-457200" algn="l" rtl="0">
              <a:lnSpc>
                <a:spcPct val="150000"/>
              </a:lnSpc>
              <a:spcBef>
                <a:spcPts val="0"/>
              </a:spcBef>
              <a:spcAft>
                <a:spcPts val="0"/>
              </a:spcAft>
              <a:buFont typeface="Arial" panose="020B0604020202020204" pitchFamily="34" charset="0"/>
              <a:buChar char="•"/>
            </a:pPr>
            <a:r>
              <a:rPr lang="en-US" sz="2600" dirty="0">
                <a:solidFill>
                  <a:schemeClr val="dk1"/>
                </a:solidFill>
              </a:rPr>
              <a:t>Project No. 2020-1-0033</a:t>
            </a:r>
          </a:p>
          <a:p>
            <a:pPr marL="457200" lvl="0" indent="-457200" algn="l" rtl="0">
              <a:lnSpc>
                <a:spcPct val="150000"/>
              </a:lnSpc>
              <a:spcBef>
                <a:spcPts val="0"/>
              </a:spcBef>
              <a:spcAft>
                <a:spcPts val="0"/>
              </a:spcAft>
              <a:buFont typeface="Arial" panose="020B0604020202020204" pitchFamily="34" charset="0"/>
              <a:buChar char="•"/>
            </a:pPr>
            <a:r>
              <a:rPr lang="en-US" sz="2600" dirty="0">
                <a:solidFill>
                  <a:schemeClr val="dk1"/>
                </a:solidFill>
              </a:rPr>
              <a:t>Duration: 29 months</a:t>
            </a:r>
          </a:p>
        </p:txBody>
      </p:sp>
      <p:pic>
        <p:nvPicPr>
          <p:cNvPr id="149" name="Google Shape;149;p5"/>
          <p:cNvPicPr preferRelativeResize="0"/>
          <p:nvPr/>
        </p:nvPicPr>
        <p:blipFill rotWithShape="1">
          <a:blip r:embed="rId4">
            <a:alphaModFix/>
          </a:blip>
          <a:srcRect/>
          <a:stretch/>
        </p:blipFill>
        <p:spPr>
          <a:xfrm rot="-5400000">
            <a:off x="15203125" y="-513301"/>
            <a:ext cx="1621297" cy="2647876"/>
          </a:xfrm>
          <a:prstGeom prst="rect">
            <a:avLst/>
          </a:prstGeom>
          <a:noFill/>
          <a:ln>
            <a:noFill/>
          </a:ln>
        </p:spPr>
      </p:pic>
      <p:pic>
        <p:nvPicPr>
          <p:cNvPr id="150" name="Google Shape;150;p5"/>
          <p:cNvPicPr preferRelativeResize="0"/>
          <p:nvPr/>
        </p:nvPicPr>
        <p:blipFill rotWithShape="1">
          <a:blip r:embed="rId5">
            <a:alphaModFix/>
          </a:blip>
          <a:srcRect l="534" r="534"/>
          <a:stretch/>
        </p:blipFill>
        <p:spPr>
          <a:xfrm>
            <a:off x="14689825" y="9682124"/>
            <a:ext cx="1621297" cy="2647876"/>
          </a:xfrm>
          <a:prstGeom prst="rect">
            <a:avLst/>
          </a:prstGeom>
          <a:noFill/>
          <a:ln>
            <a:noFill/>
          </a:ln>
        </p:spPr>
      </p:pic>
      <p:pic>
        <p:nvPicPr>
          <p:cNvPr id="151" name="Google Shape;151;p5"/>
          <p:cNvPicPr preferRelativeResize="0"/>
          <p:nvPr/>
        </p:nvPicPr>
        <p:blipFill rotWithShape="1">
          <a:blip r:embed="rId6">
            <a:alphaModFix/>
          </a:blip>
          <a:srcRect l="534" r="534"/>
          <a:stretch/>
        </p:blipFill>
        <p:spPr>
          <a:xfrm rot="10800000">
            <a:off x="22759525" y="12"/>
            <a:ext cx="1621297" cy="2647876"/>
          </a:xfrm>
          <a:prstGeom prst="rect">
            <a:avLst/>
          </a:prstGeom>
          <a:noFill/>
          <a:ln>
            <a:noFill/>
          </a:ln>
        </p:spPr>
      </p:pic>
      <p:sp>
        <p:nvSpPr>
          <p:cNvPr id="10" name="CasellaDiTesto 9">
            <a:extLst>
              <a:ext uri="{FF2B5EF4-FFF2-40B4-BE49-F238E27FC236}">
                <a16:creationId xmlns:a16="http://schemas.microsoft.com/office/drawing/2014/main" id="{3049ACB3-FCE0-56A8-1151-B9F46C84AF84}"/>
              </a:ext>
            </a:extLst>
          </p:cNvPr>
          <p:cNvSpPr txBox="1"/>
          <p:nvPr/>
        </p:nvSpPr>
        <p:spPr>
          <a:xfrm>
            <a:off x="1260000" y="3553690"/>
            <a:ext cx="12285000" cy="892552"/>
          </a:xfrm>
          <a:prstGeom prst="rect">
            <a:avLst/>
          </a:prstGeom>
          <a:noFill/>
        </p:spPr>
        <p:txBody>
          <a:bodyPr wrap="square">
            <a:spAutoFit/>
          </a:bodyPr>
          <a:lstStyle/>
          <a:p>
            <a:pPr algn="just"/>
            <a:r>
              <a:rPr lang="en-US" sz="2600" b="0" i="0" dirty="0">
                <a:solidFill>
                  <a:schemeClr val="tx1"/>
                </a:solidFill>
                <a:effectLst/>
                <a:latin typeface="+mj-lt"/>
              </a:rPr>
              <a:t>INTERCEPT project benefits from a </a:t>
            </a:r>
            <a:r>
              <a:rPr lang="en-US" sz="2600" b="1" i="0" dirty="0">
                <a:solidFill>
                  <a:schemeClr val="tx1"/>
                </a:solidFill>
                <a:effectLst/>
                <a:latin typeface="+mj-lt"/>
              </a:rPr>
              <a:t>€ </a:t>
            </a:r>
            <a:r>
              <a:rPr lang="en-US" sz="2600" b="1" dirty="0">
                <a:solidFill>
                  <a:schemeClr val="tx1"/>
                </a:solidFill>
                <a:latin typeface="+mj-lt"/>
              </a:rPr>
              <a:t>2.18M</a:t>
            </a:r>
            <a:r>
              <a:rPr lang="en-US" sz="2600" b="1" i="0" dirty="0">
                <a:solidFill>
                  <a:schemeClr val="tx1"/>
                </a:solidFill>
                <a:effectLst/>
                <a:latin typeface="+mj-lt"/>
              </a:rPr>
              <a:t> </a:t>
            </a:r>
            <a:r>
              <a:rPr lang="en-US" sz="2600" b="0" i="0" dirty="0">
                <a:solidFill>
                  <a:schemeClr val="tx1"/>
                </a:solidFill>
                <a:effectLst/>
                <a:latin typeface="+mj-lt"/>
              </a:rPr>
              <a:t>grant from Iceland, Liechtenstein and Norway through the </a:t>
            </a:r>
            <a:r>
              <a:rPr lang="en-US" sz="2600" b="1" i="0" dirty="0">
                <a:solidFill>
                  <a:schemeClr val="tx1"/>
                </a:solidFill>
                <a:effectLst/>
                <a:latin typeface="+mj-lt"/>
              </a:rPr>
              <a:t>EEA and Norway Grants </a:t>
            </a:r>
            <a:r>
              <a:rPr lang="en-US" sz="2600" b="0" i="0" dirty="0">
                <a:solidFill>
                  <a:schemeClr val="tx1"/>
                </a:solidFill>
                <a:effectLst/>
                <a:latin typeface="+mj-lt"/>
              </a:rPr>
              <a:t>Fund for Youth Employment.</a:t>
            </a:r>
            <a:endParaRPr lang="it-IT" sz="2600" dirty="0">
              <a:solidFill>
                <a:schemeClr val="tx1"/>
              </a:solidFill>
              <a:latin typeface="+mj-lt"/>
            </a:endParaRPr>
          </a:p>
        </p:txBody>
      </p:sp>
      <p:pic>
        <p:nvPicPr>
          <p:cNvPr id="3" name="Picture 2">
            <a:extLst>
              <a:ext uri="{FF2B5EF4-FFF2-40B4-BE49-F238E27FC236}">
                <a16:creationId xmlns:a16="http://schemas.microsoft.com/office/drawing/2014/main" id="{00795ECA-EEE8-4658-ABF4-5C21484CE6B5}"/>
              </a:ext>
            </a:extLst>
          </p:cNvPr>
          <p:cNvPicPr>
            <a:picLocks noChangeAspect="1"/>
          </p:cNvPicPr>
          <p:nvPr/>
        </p:nvPicPr>
        <p:blipFill>
          <a:blip r:embed="rId7"/>
          <a:stretch>
            <a:fillRect/>
          </a:stretch>
        </p:blipFill>
        <p:spPr>
          <a:xfrm>
            <a:off x="962408" y="7651626"/>
            <a:ext cx="13887892" cy="252396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g125fd06185e_0_76"/>
          <p:cNvPicPr preferRelativeResize="0">
            <a:picLocks noGrp="1"/>
          </p:cNvPicPr>
          <p:nvPr>
            <p:ph type="pic" idx="2"/>
          </p:nvPr>
        </p:nvPicPr>
        <p:blipFill rotWithShape="1">
          <a:blip r:embed="rId3">
            <a:alphaModFix/>
          </a:blip>
          <a:srcRect l="34777" r="13229" b="10038"/>
          <a:stretch/>
        </p:blipFill>
        <p:spPr>
          <a:xfrm>
            <a:off x="14689825" y="0"/>
            <a:ext cx="9705600" cy="12329999"/>
          </a:xfrm>
          <a:prstGeom prst="rect">
            <a:avLst/>
          </a:prstGeom>
          <a:noFill/>
          <a:ln>
            <a:noFill/>
          </a:ln>
        </p:spPr>
      </p:pic>
      <p:sp>
        <p:nvSpPr>
          <p:cNvPr id="176" name="Google Shape;176;g125fd06185e_0_76"/>
          <p:cNvSpPr txBox="1"/>
          <p:nvPr/>
        </p:nvSpPr>
        <p:spPr>
          <a:xfrm>
            <a:off x="960120" y="3139325"/>
            <a:ext cx="12584880" cy="7326591"/>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en-GB" sz="2600" u="sng" dirty="0">
                <a:solidFill>
                  <a:schemeClr val="tx1"/>
                </a:solidFill>
                <a:latin typeface="+mn-lt"/>
              </a:rPr>
              <a:t>Context:</a:t>
            </a:r>
          </a:p>
          <a:p>
            <a:pPr marL="0" lvl="0" indent="0" rtl="0">
              <a:spcBef>
                <a:spcPts val="0"/>
              </a:spcBef>
              <a:spcAft>
                <a:spcPts val="0"/>
              </a:spcAft>
              <a:buNone/>
            </a:pPr>
            <a:endParaRPr lang="en-GB" sz="2600" dirty="0">
              <a:solidFill>
                <a:srgbClr val="FF0000"/>
              </a:solidFill>
              <a:latin typeface="+mn-lt"/>
            </a:endParaRPr>
          </a:p>
          <a:p>
            <a:pPr marL="457200" lvl="0" indent="-457200" rtl="0">
              <a:lnSpc>
                <a:spcPct val="150000"/>
              </a:lnSpc>
              <a:spcBef>
                <a:spcPts val="0"/>
              </a:spcBef>
              <a:spcAft>
                <a:spcPts val="0"/>
              </a:spcAft>
              <a:buFontTx/>
              <a:buChar char="-"/>
            </a:pPr>
            <a:r>
              <a:rPr lang="en-GB" sz="2600" dirty="0">
                <a:effectLst/>
                <a:latin typeface="+mn-lt"/>
                <a:ea typeface="Calibri" panose="020F0502020204030204" pitchFamily="34" charset="0"/>
              </a:rPr>
              <a:t>The Green transition</a:t>
            </a:r>
          </a:p>
          <a:p>
            <a:pPr marL="457200" lvl="0" indent="-457200" rtl="0">
              <a:lnSpc>
                <a:spcPct val="150000"/>
              </a:lnSpc>
              <a:spcBef>
                <a:spcPts val="0"/>
              </a:spcBef>
              <a:spcAft>
                <a:spcPts val="0"/>
              </a:spcAft>
              <a:buFontTx/>
              <a:buChar char="-"/>
            </a:pPr>
            <a:r>
              <a:rPr lang="en-GB" sz="2600" dirty="0">
                <a:solidFill>
                  <a:schemeClr val="dk1"/>
                </a:solidFill>
                <a:latin typeface="+mn-lt"/>
              </a:rPr>
              <a:t>Expansion of the Green Sector </a:t>
            </a:r>
          </a:p>
          <a:p>
            <a:pPr marL="457200" lvl="0" indent="-457200" rtl="0">
              <a:lnSpc>
                <a:spcPct val="150000"/>
              </a:lnSpc>
              <a:spcBef>
                <a:spcPts val="0"/>
              </a:spcBef>
              <a:spcAft>
                <a:spcPts val="0"/>
              </a:spcAft>
              <a:buFontTx/>
              <a:buChar char="-"/>
            </a:pPr>
            <a:r>
              <a:rPr lang="en-GB" sz="2600" dirty="0">
                <a:latin typeface="+mn-lt"/>
                <a:ea typeface="Calibri" panose="020F0502020204030204" pitchFamily="34" charset="0"/>
                <a:cs typeface="Calibri" panose="020F0502020204030204" pitchFamily="34" charset="0"/>
              </a:rPr>
              <a:t>P</a:t>
            </a:r>
            <a:r>
              <a:rPr lang="en-GB" sz="2600" dirty="0">
                <a:effectLst/>
                <a:latin typeface="+mn-lt"/>
                <a:ea typeface="Calibri" panose="020F0502020204030204" pitchFamily="34" charset="0"/>
                <a:cs typeface="Calibri" panose="020F0502020204030204" pitchFamily="34" charset="0"/>
              </a:rPr>
              <a:t>andemic-induced employment challenges</a:t>
            </a:r>
          </a:p>
          <a:p>
            <a:pPr marL="457200" lvl="0" indent="-457200" rtl="0">
              <a:lnSpc>
                <a:spcPct val="150000"/>
              </a:lnSpc>
              <a:spcBef>
                <a:spcPts val="0"/>
              </a:spcBef>
              <a:spcAft>
                <a:spcPts val="0"/>
              </a:spcAft>
              <a:buFontTx/>
              <a:buChar char="-"/>
            </a:pPr>
            <a:r>
              <a:rPr lang="en-GB" sz="2600" dirty="0">
                <a:latin typeface="+mn-lt"/>
                <a:ea typeface="Calibri" panose="020F0502020204030204" pitchFamily="34" charset="0"/>
                <a:cs typeface="Calibri" panose="020F0502020204030204" pitchFamily="34" charset="0"/>
              </a:rPr>
              <a:t>P</a:t>
            </a:r>
            <a:r>
              <a:rPr lang="en-GB" sz="2600" dirty="0">
                <a:effectLst/>
                <a:latin typeface="+mn-lt"/>
                <a:ea typeface="Calibri" panose="020F0502020204030204" pitchFamily="34" charset="0"/>
                <a:cs typeface="Calibri" panose="020F0502020204030204" pitchFamily="34" charset="0"/>
              </a:rPr>
              <a:t>ersistent youth unemployment in the EU</a:t>
            </a:r>
          </a:p>
          <a:p>
            <a:pPr marL="457200" lvl="0" indent="-457200" rtl="0">
              <a:lnSpc>
                <a:spcPct val="150000"/>
              </a:lnSpc>
              <a:spcBef>
                <a:spcPts val="0"/>
              </a:spcBef>
              <a:spcAft>
                <a:spcPts val="0"/>
              </a:spcAft>
              <a:buFontTx/>
              <a:buChar char="-"/>
            </a:pPr>
            <a:r>
              <a:rPr lang="en-GB" sz="2600" dirty="0">
                <a:latin typeface="+mn-lt"/>
                <a:ea typeface="Calibri" panose="020F0502020204030204" pitchFamily="34" charset="0"/>
                <a:cs typeface="Calibri" panose="020F0502020204030204" pitchFamily="34" charset="0"/>
              </a:rPr>
              <a:t>W</a:t>
            </a:r>
            <a:r>
              <a:rPr lang="en-GB" sz="2600" dirty="0">
                <a:effectLst/>
                <a:latin typeface="+mn-lt"/>
                <a:ea typeface="Calibri" panose="020F0502020204030204" pitchFamily="34" charset="0"/>
                <a:cs typeface="Calibri" panose="020F0502020204030204" pitchFamily="34" charset="0"/>
              </a:rPr>
              <a:t>idespread skills mismatch</a:t>
            </a:r>
            <a:endParaRPr lang="en-GB" sz="2600" dirty="0">
              <a:solidFill>
                <a:schemeClr val="dk1"/>
              </a:solidFill>
              <a:latin typeface="+mn-lt"/>
            </a:endParaRPr>
          </a:p>
          <a:p>
            <a:pPr lvl="0" rtl="0">
              <a:lnSpc>
                <a:spcPct val="115000"/>
              </a:lnSpc>
              <a:spcBef>
                <a:spcPts val="0"/>
              </a:spcBef>
              <a:spcAft>
                <a:spcPts val="0"/>
              </a:spcAft>
            </a:pPr>
            <a:endParaRPr lang="en-GB" sz="2600" dirty="0">
              <a:solidFill>
                <a:schemeClr val="dk1"/>
              </a:solidFill>
              <a:latin typeface="+mn-lt"/>
            </a:endParaRPr>
          </a:p>
          <a:p>
            <a:pPr lvl="0" rtl="0">
              <a:lnSpc>
                <a:spcPct val="115000"/>
              </a:lnSpc>
              <a:spcBef>
                <a:spcPts val="0"/>
              </a:spcBef>
              <a:spcAft>
                <a:spcPts val="0"/>
              </a:spcAft>
            </a:pPr>
            <a:r>
              <a:rPr lang="en-GB" sz="2600" u="sng" dirty="0">
                <a:solidFill>
                  <a:schemeClr val="dk1"/>
                </a:solidFill>
                <a:latin typeface="+mn-lt"/>
              </a:rPr>
              <a:t>Main Aim:</a:t>
            </a:r>
          </a:p>
          <a:p>
            <a:pPr lvl="0" rtl="0">
              <a:lnSpc>
                <a:spcPct val="115000"/>
              </a:lnSpc>
              <a:spcBef>
                <a:spcPts val="0"/>
              </a:spcBef>
              <a:spcAft>
                <a:spcPts val="0"/>
              </a:spcAft>
            </a:pPr>
            <a:endParaRPr lang="en-GB" sz="2600" dirty="0">
              <a:solidFill>
                <a:schemeClr val="dk1"/>
              </a:solidFill>
              <a:latin typeface="+mn-lt"/>
            </a:endParaRPr>
          </a:p>
          <a:p>
            <a:pPr marL="0" lvl="0" indent="0" rtl="0">
              <a:lnSpc>
                <a:spcPct val="115000"/>
              </a:lnSpc>
              <a:spcBef>
                <a:spcPts val="0"/>
              </a:spcBef>
              <a:spcAft>
                <a:spcPts val="0"/>
              </a:spcAft>
              <a:buNone/>
            </a:pPr>
            <a:r>
              <a:rPr lang="en-GB" sz="2600" dirty="0">
                <a:solidFill>
                  <a:schemeClr val="dk1"/>
                </a:solidFill>
                <a:latin typeface="+mn-lt"/>
              </a:rPr>
              <a:t>Activation of youth who are not in education and training (NEETs) through a series of deliverables to increase awareness and competences in Green skills as well as create a better equipped work force.</a:t>
            </a:r>
          </a:p>
          <a:p>
            <a:pPr lvl="0" rtl="0">
              <a:lnSpc>
                <a:spcPct val="115000"/>
              </a:lnSpc>
              <a:spcBef>
                <a:spcPts val="0"/>
              </a:spcBef>
              <a:spcAft>
                <a:spcPts val="0"/>
              </a:spcAft>
            </a:pPr>
            <a:endParaRPr lang="en-GB" sz="2600" dirty="0">
              <a:solidFill>
                <a:schemeClr val="dk1"/>
              </a:solidFill>
            </a:endParaRPr>
          </a:p>
        </p:txBody>
      </p:sp>
      <p:pic>
        <p:nvPicPr>
          <p:cNvPr id="8" name="Google Shape;189;g125fd06185e_0_85">
            <a:extLst>
              <a:ext uri="{FF2B5EF4-FFF2-40B4-BE49-F238E27FC236}">
                <a16:creationId xmlns:a16="http://schemas.microsoft.com/office/drawing/2014/main" id="{6B029AF3-2D22-4766-B9D1-1F7D01E5D86D}"/>
              </a:ext>
            </a:extLst>
          </p:cNvPr>
          <p:cNvPicPr preferRelativeResize="0"/>
          <p:nvPr/>
        </p:nvPicPr>
        <p:blipFill rotWithShape="1">
          <a:blip r:embed="rId4">
            <a:alphaModFix/>
          </a:blip>
          <a:srcRect/>
          <a:stretch/>
        </p:blipFill>
        <p:spPr>
          <a:xfrm rot="-5400000">
            <a:off x="15203125" y="-513301"/>
            <a:ext cx="1621297" cy="2647876"/>
          </a:xfrm>
          <a:prstGeom prst="rect">
            <a:avLst/>
          </a:prstGeom>
          <a:noFill/>
          <a:ln>
            <a:noFill/>
          </a:ln>
        </p:spPr>
      </p:pic>
      <p:pic>
        <p:nvPicPr>
          <p:cNvPr id="9" name="Google Shape;190;g125fd06185e_0_85">
            <a:extLst>
              <a:ext uri="{FF2B5EF4-FFF2-40B4-BE49-F238E27FC236}">
                <a16:creationId xmlns:a16="http://schemas.microsoft.com/office/drawing/2014/main" id="{E846FE6D-C4D4-4104-BB9E-EA8DB9D65F38}"/>
              </a:ext>
            </a:extLst>
          </p:cNvPr>
          <p:cNvPicPr preferRelativeResize="0"/>
          <p:nvPr/>
        </p:nvPicPr>
        <p:blipFill rotWithShape="1">
          <a:blip r:embed="rId5">
            <a:alphaModFix/>
          </a:blip>
          <a:srcRect l="534" r="534"/>
          <a:stretch/>
        </p:blipFill>
        <p:spPr>
          <a:xfrm>
            <a:off x="14689825" y="9704984"/>
            <a:ext cx="1621297" cy="2647876"/>
          </a:xfrm>
          <a:prstGeom prst="rect">
            <a:avLst/>
          </a:prstGeom>
          <a:noFill/>
          <a:ln>
            <a:noFill/>
          </a:ln>
        </p:spPr>
      </p:pic>
      <p:pic>
        <p:nvPicPr>
          <p:cNvPr id="10" name="Google Shape;191;g125fd06185e_0_85">
            <a:extLst>
              <a:ext uri="{FF2B5EF4-FFF2-40B4-BE49-F238E27FC236}">
                <a16:creationId xmlns:a16="http://schemas.microsoft.com/office/drawing/2014/main" id="{72D8FFC6-B354-4F9E-AFFD-FE1D67B2C252}"/>
              </a:ext>
            </a:extLst>
          </p:cNvPr>
          <p:cNvPicPr preferRelativeResize="0"/>
          <p:nvPr/>
        </p:nvPicPr>
        <p:blipFill rotWithShape="1">
          <a:blip r:embed="rId6">
            <a:alphaModFix/>
          </a:blip>
          <a:srcRect l="534" r="534"/>
          <a:stretch/>
        </p:blipFill>
        <p:spPr>
          <a:xfrm rot="10800000">
            <a:off x="22759425" y="12"/>
            <a:ext cx="1621297" cy="2647876"/>
          </a:xfrm>
          <a:prstGeom prst="rect">
            <a:avLst/>
          </a:prstGeom>
          <a:noFill/>
          <a:ln>
            <a:noFill/>
          </a:ln>
        </p:spPr>
      </p:pic>
      <p:sp>
        <p:nvSpPr>
          <p:cNvPr id="11" name="Google Shape;186;g125fd06185e_0_85">
            <a:extLst>
              <a:ext uri="{FF2B5EF4-FFF2-40B4-BE49-F238E27FC236}">
                <a16:creationId xmlns:a16="http://schemas.microsoft.com/office/drawing/2014/main" id="{E4B66CED-3BF4-46AB-A353-13ED88F54754}"/>
              </a:ext>
            </a:extLst>
          </p:cNvPr>
          <p:cNvSpPr txBox="1"/>
          <p:nvPr/>
        </p:nvSpPr>
        <p:spPr>
          <a:xfrm>
            <a:off x="1260000" y="1260000"/>
            <a:ext cx="122850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6000" b="1" dirty="0">
                <a:solidFill>
                  <a:schemeClr val="dk1"/>
                </a:solidFill>
              </a:rPr>
              <a:t>Context &amp; Main Aim</a:t>
            </a:r>
            <a:endParaRPr sz="6000" dirty="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6" name="Google Shape;186;g125fd06185e_0_85"/>
          <p:cNvSpPr txBox="1"/>
          <p:nvPr/>
        </p:nvSpPr>
        <p:spPr>
          <a:xfrm>
            <a:off x="1260000" y="1260000"/>
            <a:ext cx="122850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6000" b="1" dirty="0">
                <a:solidFill>
                  <a:schemeClr val="dk1"/>
                </a:solidFill>
              </a:rPr>
              <a:t>Project Partners</a:t>
            </a:r>
            <a:endParaRPr sz="6000" dirty="0">
              <a:solidFill>
                <a:schemeClr val="dk1"/>
              </a:solidFill>
            </a:endParaRPr>
          </a:p>
        </p:txBody>
      </p:sp>
      <p:pic>
        <p:nvPicPr>
          <p:cNvPr id="189" name="Google Shape;189;g125fd06185e_0_85"/>
          <p:cNvPicPr preferRelativeResize="0"/>
          <p:nvPr/>
        </p:nvPicPr>
        <p:blipFill rotWithShape="1">
          <a:blip r:embed="rId3">
            <a:alphaModFix/>
          </a:blip>
          <a:srcRect/>
          <a:stretch/>
        </p:blipFill>
        <p:spPr>
          <a:xfrm rot="-5400000">
            <a:off x="22240232" y="-534805"/>
            <a:ext cx="1621297" cy="2647876"/>
          </a:xfrm>
          <a:prstGeom prst="rect">
            <a:avLst/>
          </a:prstGeom>
          <a:noFill/>
          <a:ln>
            <a:noFill/>
          </a:ln>
        </p:spPr>
      </p:pic>
      <p:pic>
        <p:nvPicPr>
          <p:cNvPr id="190" name="Google Shape;190;g125fd06185e_0_85"/>
          <p:cNvPicPr preferRelativeResize="0"/>
          <p:nvPr/>
        </p:nvPicPr>
        <p:blipFill rotWithShape="1">
          <a:blip r:embed="rId4">
            <a:alphaModFix/>
          </a:blip>
          <a:srcRect l="534" r="534"/>
          <a:stretch/>
        </p:blipFill>
        <p:spPr>
          <a:xfrm>
            <a:off x="0" y="9555742"/>
            <a:ext cx="1621297" cy="2647876"/>
          </a:xfrm>
          <a:prstGeom prst="rect">
            <a:avLst/>
          </a:prstGeom>
          <a:noFill/>
          <a:ln>
            <a:noFill/>
          </a:ln>
        </p:spPr>
      </p:pic>
      <p:pic>
        <p:nvPicPr>
          <p:cNvPr id="191" name="Google Shape;191;g125fd06185e_0_85"/>
          <p:cNvPicPr preferRelativeResize="0"/>
          <p:nvPr/>
        </p:nvPicPr>
        <p:blipFill rotWithShape="1">
          <a:blip r:embed="rId5">
            <a:alphaModFix/>
          </a:blip>
          <a:srcRect l="534" r="534"/>
          <a:stretch/>
        </p:blipFill>
        <p:spPr>
          <a:xfrm rot="10800000">
            <a:off x="22753522" y="5663896"/>
            <a:ext cx="1621297" cy="2647876"/>
          </a:xfrm>
          <a:prstGeom prst="rect">
            <a:avLst/>
          </a:prstGeom>
          <a:noFill/>
          <a:ln>
            <a:noFill/>
          </a:ln>
        </p:spPr>
      </p:pic>
      <p:sp>
        <p:nvSpPr>
          <p:cNvPr id="10" name="TextBox 9">
            <a:extLst>
              <a:ext uri="{FF2B5EF4-FFF2-40B4-BE49-F238E27FC236}">
                <a16:creationId xmlns:a16="http://schemas.microsoft.com/office/drawing/2014/main" id="{9A28E363-0B1C-469F-9DBE-888901FB53E4}"/>
              </a:ext>
            </a:extLst>
          </p:cNvPr>
          <p:cNvSpPr txBox="1"/>
          <p:nvPr/>
        </p:nvSpPr>
        <p:spPr>
          <a:xfrm>
            <a:off x="1300280" y="2964704"/>
            <a:ext cx="14011438" cy="7094250"/>
          </a:xfrm>
          <a:prstGeom prst="rect">
            <a:avLst/>
          </a:prstGeom>
          <a:noFill/>
        </p:spPr>
        <p:txBody>
          <a:bodyPr wrap="square">
            <a:spAutoFit/>
          </a:bodyPr>
          <a:lstStyle/>
          <a:p>
            <a:r>
              <a:rPr lang="en-GB" sz="2600" dirty="0">
                <a:latin typeface="+mn-lt"/>
              </a:rPr>
              <a:t>INTERCEPT project is based on a partnership of 9 organisations from 6 different countries:</a:t>
            </a:r>
          </a:p>
          <a:p>
            <a:endParaRPr lang="en-GB" sz="2600" dirty="0">
              <a:latin typeface="+mn-lt"/>
            </a:endParaRPr>
          </a:p>
          <a:p>
            <a:endParaRPr lang="en-GB" sz="2600" dirty="0">
              <a:latin typeface="+mn-lt"/>
            </a:endParaRPr>
          </a:p>
          <a:p>
            <a:pPr>
              <a:lnSpc>
                <a:spcPct val="150000"/>
              </a:lnSpc>
            </a:pPr>
            <a:r>
              <a:rPr lang="en-GB" sz="2600" dirty="0">
                <a:latin typeface="+mn-lt"/>
              </a:rPr>
              <a:t>Jobsplus (Malta) 		-	</a:t>
            </a:r>
            <a:r>
              <a:rPr lang="en-GB" sz="2600" b="1" i="1" dirty="0">
                <a:latin typeface="+mn-lt"/>
              </a:rPr>
              <a:t>Lead Partner</a:t>
            </a:r>
          </a:p>
          <a:p>
            <a:pPr>
              <a:lnSpc>
                <a:spcPct val="150000"/>
              </a:lnSpc>
            </a:pPr>
            <a:r>
              <a:rPr lang="en-GB" sz="2600" dirty="0">
                <a:latin typeface="+mn-lt"/>
              </a:rPr>
              <a:t>Visionary Analytics (Lithuania)</a:t>
            </a:r>
          </a:p>
          <a:p>
            <a:pPr>
              <a:lnSpc>
                <a:spcPct val="150000"/>
              </a:lnSpc>
            </a:pPr>
            <a:r>
              <a:rPr lang="en-GB" sz="2600" dirty="0">
                <a:latin typeface="+mn-lt"/>
              </a:rPr>
              <a:t>Centre for Social and Economic Research: CASE (Poland)</a:t>
            </a:r>
          </a:p>
          <a:p>
            <a:pPr>
              <a:lnSpc>
                <a:spcPct val="150000"/>
              </a:lnSpc>
            </a:pPr>
            <a:r>
              <a:rPr lang="en-GB" sz="2600" dirty="0">
                <a:latin typeface="+mn-lt"/>
              </a:rPr>
              <a:t>Institute of Economic Research (Slovakia)</a:t>
            </a:r>
          </a:p>
          <a:p>
            <a:pPr>
              <a:lnSpc>
                <a:spcPct val="150000"/>
              </a:lnSpc>
            </a:pPr>
            <a:r>
              <a:rPr lang="en-GB" sz="2600" dirty="0">
                <a:latin typeface="+mn-lt"/>
              </a:rPr>
              <a:t>ANCI Toscana (Italy)</a:t>
            </a:r>
          </a:p>
          <a:p>
            <a:pPr>
              <a:lnSpc>
                <a:spcPct val="150000"/>
              </a:lnSpc>
            </a:pPr>
            <a:r>
              <a:rPr lang="en-GB" sz="2600" dirty="0">
                <a:latin typeface="+mn-lt"/>
              </a:rPr>
              <a:t>Region of Tuscany (Italy)</a:t>
            </a:r>
          </a:p>
          <a:p>
            <a:pPr>
              <a:lnSpc>
                <a:spcPct val="150000"/>
              </a:lnSpc>
            </a:pPr>
            <a:r>
              <a:rPr lang="en-GB" sz="2600" dirty="0">
                <a:latin typeface="+mn-lt"/>
              </a:rPr>
              <a:t>Grosseto University Hub (Italy)</a:t>
            </a:r>
          </a:p>
          <a:p>
            <a:pPr>
              <a:lnSpc>
                <a:spcPct val="150000"/>
              </a:lnSpc>
            </a:pPr>
            <a:r>
              <a:rPr lang="en-GB" sz="2600" dirty="0">
                <a:latin typeface="+mn-lt"/>
              </a:rPr>
              <a:t>Lithuanian Public Employment Service (Lithuania)</a:t>
            </a:r>
          </a:p>
          <a:p>
            <a:pPr>
              <a:lnSpc>
                <a:spcPct val="150000"/>
              </a:lnSpc>
            </a:pPr>
            <a:r>
              <a:rPr lang="en-GB" sz="2600" dirty="0">
                <a:latin typeface="+mn-lt"/>
              </a:rPr>
              <a:t>National Employment Agency: ADEM (Luxembourg) 	-	</a:t>
            </a:r>
            <a:r>
              <a:rPr lang="en-GB" sz="2600" b="1" i="1" dirty="0">
                <a:latin typeface="+mn-lt"/>
              </a:rPr>
              <a:t>Expert Partner</a:t>
            </a:r>
          </a:p>
          <a:p>
            <a:endParaRPr lang="en-GB" sz="2600" dirty="0"/>
          </a:p>
        </p:txBody>
      </p:sp>
      <p:pic>
        <p:nvPicPr>
          <p:cNvPr id="7" name="Google Shape;222;g123886b85b6_0_67">
            <a:extLst>
              <a:ext uri="{FF2B5EF4-FFF2-40B4-BE49-F238E27FC236}">
                <a16:creationId xmlns:a16="http://schemas.microsoft.com/office/drawing/2014/main" id="{8541E3B9-A20F-444F-A507-28863E8574EF}"/>
              </a:ext>
            </a:extLst>
          </p:cNvPr>
          <p:cNvPicPr preferRelativeResize="0"/>
          <p:nvPr/>
        </p:nvPicPr>
        <p:blipFill rotWithShape="1">
          <a:blip r:embed="rId6">
            <a:alphaModFix/>
          </a:blip>
          <a:srcRect/>
          <a:stretch/>
        </p:blipFill>
        <p:spPr>
          <a:xfrm>
            <a:off x="3205216" y="10104248"/>
            <a:ext cx="18521726" cy="1991250"/>
          </a:xfrm>
          <a:prstGeom prst="rect">
            <a:avLst/>
          </a:prstGeom>
          <a:noFill/>
          <a:ln>
            <a:noFill/>
          </a:ln>
        </p:spPr>
      </p:pic>
    </p:spTree>
    <p:extLst>
      <p:ext uri="{BB962C8B-B14F-4D97-AF65-F5344CB8AC3E}">
        <p14:creationId xmlns:p14="http://schemas.microsoft.com/office/powerpoint/2010/main" val="3347723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6" name="Google Shape;186;g125fd06185e_0_85"/>
          <p:cNvSpPr txBox="1"/>
          <p:nvPr/>
        </p:nvSpPr>
        <p:spPr>
          <a:xfrm>
            <a:off x="1260000" y="1260000"/>
            <a:ext cx="122850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6000" b="1" dirty="0">
                <a:solidFill>
                  <a:schemeClr val="dk1"/>
                </a:solidFill>
              </a:rPr>
              <a:t>Work Packages</a:t>
            </a:r>
            <a:endParaRPr sz="6000" dirty="0">
              <a:solidFill>
                <a:schemeClr val="dk1"/>
              </a:solidFill>
            </a:endParaRPr>
          </a:p>
        </p:txBody>
      </p:sp>
      <p:sp>
        <p:nvSpPr>
          <p:cNvPr id="10" name="TextBox 9">
            <a:extLst>
              <a:ext uri="{FF2B5EF4-FFF2-40B4-BE49-F238E27FC236}">
                <a16:creationId xmlns:a16="http://schemas.microsoft.com/office/drawing/2014/main" id="{9A28E363-0B1C-469F-9DBE-888901FB53E4}"/>
              </a:ext>
            </a:extLst>
          </p:cNvPr>
          <p:cNvSpPr txBox="1"/>
          <p:nvPr/>
        </p:nvSpPr>
        <p:spPr>
          <a:xfrm>
            <a:off x="1260000" y="3040598"/>
            <a:ext cx="16910118" cy="7694414"/>
          </a:xfrm>
          <a:prstGeom prst="rect">
            <a:avLst/>
          </a:prstGeom>
          <a:noFill/>
        </p:spPr>
        <p:txBody>
          <a:bodyPr wrap="square">
            <a:spAutoFit/>
          </a:bodyPr>
          <a:lstStyle/>
          <a:p>
            <a:r>
              <a:rPr lang="en-GB" sz="2600" dirty="0">
                <a:latin typeface="+mn-lt"/>
              </a:rPr>
              <a:t>The Project consist of 6 work packages</a:t>
            </a:r>
            <a:r>
              <a:rPr lang="en-GB" sz="2600" b="1" dirty="0">
                <a:latin typeface="+mn-lt"/>
              </a:rPr>
              <a:t>:</a:t>
            </a:r>
          </a:p>
          <a:p>
            <a:endParaRPr lang="en-GB" sz="2600" b="1" dirty="0">
              <a:latin typeface="+mn-lt"/>
            </a:endParaRPr>
          </a:p>
          <a:p>
            <a:endParaRPr lang="en-GB" sz="2600" b="1" dirty="0">
              <a:latin typeface="+mn-lt"/>
            </a:endParaRPr>
          </a:p>
          <a:p>
            <a:r>
              <a:rPr lang="en-GB" sz="2600" b="1" dirty="0">
                <a:latin typeface="+mn-lt"/>
              </a:rPr>
              <a:t>WP1</a:t>
            </a:r>
            <a:r>
              <a:rPr lang="en-GB" sz="2600" dirty="0">
                <a:latin typeface="+mn-lt"/>
              </a:rPr>
              <a:t> – MANAGEMENT</a:t>
            </a:r>
          </a:p>
          <a:p>
            <a:endParaRPr lang="en-GB" sz="2600" dirty="0">
              <a:latin typeface="+mn-lt"/>
            </a:endParaRPr>
          </a:p>
          <a:p>
            <a:pPr>
              <a:lnSpc>
                <a:spcPct val="150000"/>
              </a:lnSpc>
            </a:pPr>
            <a:r>
              <a:rPr lang="en-GB" sz="2600" dirty="0">
                <a:latin typeface="+mn-lt"/>
              </a:rPr>
              <a:t>	- Management of project Funds, Reporting &amp; Timeframes</a:t>
            </a:r>
          </a:p>
          <a:p>
            <a:pPr>
              <a:lnSpc>
                <a:spcPct val="150000"/>
              </a:lnSpc>
            </a:pPr>
            <a:r>
              <a:rPr lang="en-GB" sz="2600" dirty="0">
                <a:latin typeface="+mn-lt"/>
              </a:rPr>
              <a:t>	- Monitoring Outputs and Deliverables: research, training, pilot schemes &amp; evaluation</a:t>
            </a:r>
          </a:p>
          <a:p>
            <a:pPr>
              <a:lnSpc>
                <a:spcPct val="150000"/>
              </a:lnSpc>
            </a:pPr>
            <a:r>
              <a:rPr lang="en-GB" sz="2600" dirty="0">
                <a:latin typeface="+mn-lt"/>
              </a:rPr>
              <a:t>	- Reaching Outcomes and Indicators: assistance to youths, new approaches &amp; services</a:t>
            </a:r>
          </a:p>
          <a:p>
            <a:endParaRPr lang="en-GB" sz="2600" dirty="0">
              <a:latin typeface="+mn-lt"/>
            </a:endParaRPr>
          </a:p>
          <a:p>
            <a:endParaRPr lang="en-GB" sz="2600" dirty="0">
              <a:latin typeface="+mn-lt"/>
            </a:endParaRPr>
          </a:p>
          <a:p>
            <a:r>
              <a:rPr lang="en-GB" sz="2600" b="1" dirty="0">
                <a:latin typeface="+mn-lt"/>
              </a:rPr>
              <a:t>WP2</a:t>
            </a:r>
            <a:r>
              <a:rPr lang="en-GB" sz="2600" dirty="0">
                <a:latin typeface="+mn-lt"/>
              </a:rPr>
              <a:t> – COMMUNICATIONS</a:t>
            </a:r>
          </a:p>
          <a:p>
            <a:endParaRPr lang="en-GB" sz="2600" dirty="0">
              <a:latin typeface="+mn-lt"/>
            </a:endParaRPr>
          </a:p>
          <a:p>
            <a:pPr>
              <a:lnSpc>
                <a:spcPct val="150000"/>
              </a:lnSpc>
            </a:pPr>
            <a:r>
              <a:rPr lang="en-GB" sz="2600" dirty="0">
                <a:latin typeface="+mn-lt"/>
              </a:rPr>
              <a:t>	- Visual Identity: branding, project website, posters, etc.</a:t>
            </a:r>
          </a:p>
          <a:p>
            <a:pPr>
              <a:lnSpc>
                <a:spcPct val="150000"/>
              </a:lnSpc>
            </a:pPr>
            <a:r>
              <a:rPr lang="en-GB" sz="2600" dirty="0">
                <a:latin typeface="+mn-lt"/>
              </a:rPr>
              <a:t>	- Outreach Strategy: reaching NEETs &amp; employers</a:t>
            </a:r>
          </a:p>
          <a:p>
            <a:pPr>
              <a:lnSpc>
                <a:spcPct val="150000"/>
              </a:lnSpc>
            </a:pPr>
            <a:r>
              <a:rPr lang="en-GB" sz="2600" dirty="0">
                <a:latin typeface="+mn-lt"/>
              </a:rPr>
              <a:t>	- Dissemination Plan: awareness about the funds, area of Green Jobs &amp; Project Results</a:t>
            </a:r>
          </a:p>
          <a:p>
            <a:pPr marL="457200" indent="-457200">
              <a:buFontTx/>
              <a:buChar char="-"/>
            </a:pPr>
            <a:endParaRPr lang="en-GB" sz="2600" dirty="0">
              <a:latin typeface="+mn-lt"/>
            </a:endParaRPr>
          </a:p>
        </p:txBody>
      </p:sp>
      <p:pic>
        <p:nvPicPr>
          <p:cNvPr id="8" name="Google Shape;189;g125fd06185e_0_85">
            <a:extLst>
              <a:ext uri="{FF2B5EF4-FFF2-40B4-BE49-F238E27FC236}">
                <a16:creationId xmlns:a16="http://schemas.microsoft.com/office/drawing/2014/main" id="{BB49B223-6CF0-418E-BFA8-3C1CB582AC9D}"/>
              </a:ext>
            </a:extLst>
          </p:cNvPr>
          <p:cNvPicPr preferRelativeResize="0"/>
          <p:nvPr/>
        </p:nvPicPr>
        <p:blipFill rotWithShape="1">
          <a:blip r:embed="rId3">
            <a:alphaModFix/>
          </a:blip>
          <a:srcRect/>
          <a:stretch/>
        </p:blipFill>
        <p:spPr>
          <a:xfrm rot="-5400000">
            <a:off x="22240232" y="-534805"/>
            <a:ext cx="1621297" cy="2647876"/>
          </a:xfrm>
          <a:prstGeom prst="rect">
            <a:avLst/>
          </a:prstGeom>
          <a:noFill/>
          <a:ln>
            <a:noFill/>
          </a:ln>
        </p:spPr>
      </p:pic>
      <p:pic>
        <p:nvPicPr>
          <p:cNvPr id="9" name="Google Shape;190;g125fd06185e_0_85">
            <a:extLst>
              <a:ext uri="{FF2B5EF4-FFF2-40B4-BE49-F238E27FC236}">
                <a16:creationId xmlns:a16="http://schemas.microsoft.com/office/drawing/2014/main" id="{C75A1C4F-620B-49DE-A61E-3FA8B032236A}"/>
              </a:ext>
            </a:extLst>
          </p:cNvPr>
          <p:cNvPicPr preferRelativeResize="0"/>
          <p:nvPr/>
        </p:nvPicPr>
        <p:blipFill rotWithShape="1">
          <a:blip r:embed="rId4">
            <a:alphaModFix/>
          </a:blip>
          <a:srcRect l="534" r="534"/>
          <a:stretch/>
        </p:blipFill>
        <p:spPr>
          <a:xfrm>
            <a:off x="0" y="9555742"/>
            <a:ext cx="1621297" cy="2647876"/>
          </a:xfrm>
          <a:prstGeom prst="rect">
            <a:avLst/>
          </a:prstGeom>
          <a:noFill/>
          <a:ln>
            <a:noFill/>
          </a:ln>
        </p:spPr>
      </p:pic>
      <p:pic>
        <p:nvPicPr>
          <p:cNvPr id="11" name="Google Shape;191;g125fd06185e_0_85">
            <a:extLst>
              <a:ext uri="{FF2B5EF4-FFF2-40B4-BE49-F238E27FC236}">
                <a16:creationId xmlns:a16="http://schemas.microsoft.com/office/drawing/2014/main" id="{2B0FD30E-C8E0-4755-838B-6626455FBF2C}"/>
              </a:ext>
            </a:extLst>
          </p:cNvPr>
          <p:cNvPicPr preferRelativeResize="0"/>
          <p:nvPr/>
        </p:nvPicPr>
        <p:blipFill rotWithShape="1">
          <a:blip r:embed="rId5">
            <a:alphaModFix/>
          </a:blip>
          <a:srcRect l="534" r="534"/>
          <a:stretch/>
        </p:blipFill>
        <p:spPr>
          <a:xfrm rot="10800000">
            <a:off x="22753522" y="5663896"/>
            <a:ext cx="1621297" cy="2647876"/>
          </a:xfrm>
          <a:prstGeom prst="rect">
            <a:avLst/>
          </a:prstGeom>
          <a:noFill/>
          <a:ln>
            <a:noFill/>
          </a:ln>
        </p:spPr>
      </p:pic>
    </p:spTree>
    <p:extLst>
      <p:ext uri="{BB962C8B-B14F-4D97-AF65-F5344CB8AC3E}">
        <p14:creationId xmlns:p14="http://schemas.microsoft.com/office/powerpoint/2010/main" val="105665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6" name="Google Shape;186;g125fd06185e_0_85"/>
          <p:cNvSpPr txBox="1"/>
          <p:nvPr/>
        </p:nvSpPr>
        <p:spPr>
          <a:xfrm>
            <a:off x="1260000" y="1260000"/>
            <a:ext cx="16169584" cy="584745"/>
          </a:xfrm>
          <a:prstGeom prst="rect">
            <a:avLst/>
          </a:prstGeom>
          <a:noFill/>
          <a:ln>
            <a:noFill/>
          </a:ln>
        </p:spPr>
        <p:txBody>
          <a:bodyPr spcFirstLastPara="1" wrap="square" lIns="91425" tIns="91425" rIns="91425" bIns="91425" anchor="t" anchorCtr="0">
            <a:spAutoFit/>
          </a:bodyPr>
          <a:lstStyle/>
          <a:p>
            <a:r>
              <a:rPr lang="en-GB" sz="2600" b="1" dirty="0">
                <a:latin typeface="+mn-lt"/>
              </a:rPr>
              <a:t>WP3</a:t>
            </a:r>
            <a:r>
              <a:rPr lang="en-GB" sz="2600" dirty="0">
                <a:latin typeface="+mn-lt"/>
              </a:rPr>
              <a:t> – ANALYSIS OF TARGET GROUP &amp; RELEVANT ALMP PRACTICES IN PARTNER COUNTRIES</a:t>
            </a:r>
          </a:p>
        </p:txBody>
      </p:sp>
      <p:pic>
        <p:nvPicPr>
          <p:cNvPr id="12" name="Google Shape;189;g125fd06185e_0_85">
            <a:extLst>
              <a:ext uri="{FF2B5EF4-FFF2-40B4-BE49-F238E27FC236}">
                <a16:creationId xmlns:a16="http://schemas.microsoft.com/office/drawing/2014/main" id="{82D09E0F-2573-46BB-B7EF-21A063ECB2E6}"/>
              </a:ext>
            </a:extLst>
          </p:cNvPr>
          <p:cNvPicPr preferRelativeResize="0"/>
          <p:nvPr/>
        </p:nvPicPr>
        <p:blipFill rotWithShape="1">
          <a:blip r:embed="rId3">
            <a:alphaModFix/>
          </a:blip>
          <a:srcRect/>
          <a:stretch/>
        </p:blipFill>
        <p:spPr>
          <a:xfrm rot="-5400000">
            <a:off x="22240232" y="-534805"/>
            <a:ext cx="1621297" cy="2647876"/>
          </a:xfrm>
          <a:prstGeom prst="rect">
            <a:avLst/>
          </a:prstGeom>
          <a:noFill/>
          <a:ln>
            <a:noFill/>
          </a:ln>
        </p:spPr>
      </p:pic>
      <p:pic>
        <p:nvPicPr>
          <p:cNvPr id="13" name="Google Shape;190;g125fd06185e_0_85">
            <a:extLst>
              <a:ext uri="{FF2B5EF4-FFF2-40B4-BE49-F238E27FC236}">
                <a16:creationId xmlns:a16="http://schemas.microsoft.com/office/drawing/2014/main" id="{32684EED-CC8F-48C6-96D2-65781E93B794}"/>
              </a:ext>
            </a:extLst>
          </p:cNvPr>
          <p:cNvPicPr preferRelativeResize="0"/>
          <p:nvPr/>
        </p:nvPicPr>
        <p:blipFill rotWithShape="1">
          <a:blip r:embed="rId4">
            <a:alphaModFix/>
          </a:blip>
          <a:srcRect l="534" r="534"/>
          <a:stretch/>
        </p:blipFill>
        <p:spPr>
          <a:xfrm>
            <a:off x="0" y="9555742"/>
            <a:ext cx="1621297" cy="2647876"/>
          </a:xfrm>
          <a:prstGeom prst="rect">
            <a:avLst/>
          </a:prstGeom>
          <a:noFill/>
          <a:ln>
            <a:noFill/>
          </a:ln>
        </p:spPr>
      </p:pic>
      <p:pic>
        <p:nvPicPr>
          <p:cNvPr id="14" name="Google Shape;191;g125fd06185e_0_85">
            <a:extLst>
              <a:ext uri="{FF2B5EF4-FFF2-40B4-BE49-F238E27FC236}">
                <a16:creationId xmlns:a16="http://schemas.microsoft.com/office/drawing/2014/main" id="{5B8CADE7-FF7B-4E90-B067-EAD8CC0A11ED}"/>
              </a:ext>
            </a:extLst>
          </p:cNvPr>
          <p:cNvPicPr preferRelativeResize="0"/>
          <p:nvPr/>
        </p:nvPicPr>
        <p:blipFill rotWithShape="1">
          <a:blip r:embed="rId5">
            <a:alphaModFix/>
          </a:blip>
          <a:srcRect l="534" r="534"/>
          <a:stretch/>
        </p:blipFill>
        <p:spPr>
          <a:xfrm rot="10800000">
            <a:off x="22753522" y="5663896"/>
            <a:ext cx="1621297" cy="2647876"/>
          </a:xfrm>
          <a:prstGeom prst="rect">
            <a:avLst/>
          </a:prstGeom>
          <a:noFill/>
          <a:ln>
            <a:noFill/>
          </a:ln>
        </p:spPr>
      </p:pic>
      <p:sp>
        <p:nvSpPr>
          <p:cNvPr id="16" name="Google Shape;187;g125fd06185e_0_85">
            <a:extLst>
              <a:ext uri="{FF2B5EF4-FFF2-40B4-BE49-F238E27FC236}">
                <a16:creationId xmlns:a16="http://schemas.microsoft.com/office/drawing/2014/main" id="{E6FA6BEB-DDFB-44D1-AFD2-FE425E32C026}"/>
              </a:ext>
            </a:extLst>
          </p:cNvPr>
          <p:cNvSpPr txBox="1"/>
          <p:nvPr/>
        </p:nvSpPr>
        <p:spPr>
          <a:xfrm>
            <a:off x="1260000" y="2754381"/>
            <a:ext cx="20778906" cy="8006777"/>
          </a:xfrm>
          <a:prstGeom prst="rect">
            <a:avLst/>
          </a:prstGeom>
          <a:noFill/>
          <a:ln>
            <a:noFill/>
          </a:ln>
        </p:spPr>
        <p:txBody>
          <a:bodyPr spcFirstLastPara="1" wrap="square" lIns="91425" tIns="91425" rIns="91425" bIns="91425" anchor="t" anchorCtr="0">
            <a:spAutoFit/>
          </a:bodyPr>
          <a:lstStyle/>
          <a:p>
            <a:pPr marL="457200" lvl="0" indent="-457200" algn="just" rtl="0">
              <a:lnSpc>
                <a:spcPct val="115000"/>
              </a:lnSpc>
              <a:spcBef>
                <a:spcPts val="0"/>
              </a:spcBef>
              <a:spcAft>
                <a:spcPts val="0"/>
              </a:spcAft>
              <a:buFontTx/>
              <a:buChar char="-"/>
            </a:pPr>
            <a:r>
              <a:rPr lang="en-GB" sz="2600" b="1" dirty="0">
                <a:solidFill>
                  <a:schemeClr val="tx1"/>
                </a:solidFill>
                <a:latin typeface="+mn-lt"/>
              </a:rPr>
              <a:t>Research</a:t>
            </a:r>
            <a:r>
              <a:rPr lang="en-GB" sz="2600" dirty="0">
                <a:solidFill>
                  <a:schemeClr val="tx1"/>
                </a:solidFill>
                <a:latin typeface="+mn-lt"/>
              </a:rPr>
              <a:t> conducted in order to</a:t>
            </a:r>
            <a:r>
              <a:rPr lang="en-GB" sz="2600" i="0" u="none" strike="noStrike" baseline="0" dirty="0">
                <a:solidFill>
                  <a:schemeClr val="tx1"/>
                </a:solidFill>
                <a:latin typeface="+mn-lt"/>
              </a:rPr>
              <a:t> identify how 25-29 year old NEETs‘ in Malta, Italy and Lithuania can be successfully integrated in the labour market. </a:t>
            </a:r>
            <a:endParaRPr lang="en-GB" sz="2600" dirty="0">
              <a:solidFill>
                <a:schemeClr val="tx1"/>
              </a:solidFill>
              <a:latin typeface="+mn-lt"/>
            </a:endParaRPr>
          </a:p>
          <a:p>
            <a:pPr lvl="0" algn="just" rtl="0">
              <a:lnSpc>
                <a:spcPct val="115000"/>
              </a:lnSpc>
              <a:spcBef>
                <a:spcPts val="0"/>
              </a:spcBef>
              <a:spcAft>
                <a:spcPts val="0"/>
              </a:spcAft>
            </a:pPr>
            <a:endParaRPr lang="en-GB" sz="2600" dirty="0">
              <a:solidFill>
                <a:schemeClr val="tx1"/>
              </a:solidFill>
              <a:latin typeface="+mn-lt"/>
            </a:endParaRPr>
          </a:p>
          <a:p>
            <a:pPr lvl="0" algn="just" rtl="0">
              <a:lnSpc>
                <a:spcPct val="115000"/>
              </a:lnSpc>
              <a:spcBef>
                <a:spcPts val="0"/>
              </a:spcBef>
              <a:spcAft>
                <a:spcPts val="0"/>
              </a:spcAft>
            </a:pPr>
            <a:r>
              <a:rPr lang="en-GB" sz="2600" u="sng" dirty="0">
                <a:solidFill>
                  <a:schemeClr val="tx1"/>
                </a:solidFill>
                <a:latin typeface="+mn-lt"/>
              </a:rPr>
              <a:t>Key Findings on the Target Group:</a:t>
            </a:r>
          </a:p>
          <a:p>
            <a:pPr lvl="0" algn="just" rtl="0">
              <a:lnSpc>
                <a:spcPct val="115000"/>
              </a:lnSpc>
              <a:spcBef>
                <a:spcPts val="0"/>
              </a:spcBef>
              <a:spcAft>
                <a:spcPts val="0"/>
              </a:spcAft>
            </a:pPr>
            <a:endParaRPr lang="en-US" sz="2600" b="1" dirty="0">
              <a:solidFill>
                <a:schemeClr val="dk1"/>
              </a:solidFill>
            </a:endParaRPr>
          </a:p>
          <a:p>
            <a:pPr lvl="0" algn="just" rtl="0">
              <a:lnSpc>
                <a:spcPct val="115000"/>
              </a:lnSpc>
              <a:spcBef>
                <a:spcPts val="0"/>
              </a:spcBef>
              <a:spcAft>
                <a:spcPts val="0"/>
              </a:spcAft>
            </a:pPr>
            <a:r>
              <a:rPr lang="en-US" sz="2600" dirty="0">
                <a:solidFill>
                  <a:schemeClr val="dk1"/>
                </a:solidFill>
              </a:rPr>
              <a:t>	- highest rate of NEETs in Italy (29.9%) lowest in Luxembourg (9.7%)</a:t>
            </a:r>
          </a:p>
          <a:p>
            <a:pPr lvl="0" algn="just" rtl="0">
              <a:lnSpc>
                <a:spcPct val="115000"/>
              </a:lnSpc>
              <a:spcBef>
                <a:spcPts val="0"/>
              </a:spcBef>
              <a:spcAft>
                <a:spcPts val="0"/>
              </a:spcAft>
            </a:pPr>
            <a:endParaRPr lang="en-US" sz="2600" dirty="0">
              <a:solidFill>
                <a:schemeClr val="dk1"/>
              </a:solidFill>
            </a:endParaRPr>
          </a:p>
          <a:p>
            <a:pPr lvl="0" algn="just" rtl="0">
              <a:lnSpc>
                <a:spcPct val="115000"/>
              </a:lnSpc>
              <a:spcBef>
                <a:spcPts val="0"/>
              </a:spcBef>
              <a:spcAft>
                <a:spcPts val="0"/>
              </a:spcAft>
            </a:pPr>
            <a:r>
              <a:rPr lang="en-US" sz="2600" dirty="0">
                <a:solidFill>
                  <a:schemeClr val="dk1"/>
                </a:solidFill>
              </a:rPr>
              <a:t>	- Significant </a:t>
            </a:r>
            <a:r>
              <a:rPr lang="en-US" sz="2600" b="1" dirty="0">
                <a:solidFill>
                  <a:schemeClr val="dk1"/>
                </a:solidFill>
              </a:rPr>
              <a:t>gender gap</a:t>
            </a:r>
            <a:r>
              <a:rPr lang="en-US" sz="2600" dirty="0">
                <a:solidFill>
                  <a:schemeClr val="dk1"/>
                </a:solidFill>
              </a:rPr>
              <a:t> due to caring responsibilities, especially in Italy and Malta </a:t>
            </a:r>
          </a:p>
          <a:p>
            <a:pPr lvl="0" algn="just" rtl="0">
              <a:lnSpc>
                <a:spcPct val="115000"/>
              </a:lnSpc>
              <a:spcBef>
                <a:spcPts val="0"/>
              </a:spcBef>
              <a:spcAft>
                <a:spcPts val="0"/>
              </a:spcAft>
            </a:pPr>
            <a:endParaRPr lang="en-US" sz="2600" dirty="0">
              <a:solidFill>
                <a:schemeClr val="dk1"/>
              </a:solidFill>
            </a:endParaRPr>
          </a:p>
          <a:p>
            <a:pPr lvl="0" algn="just" rtl="0">
              <a:lnSpc>
                <a:spcPct val="115000"/>
              </a:lnSpc>
              <a:spcBef>
                <a:spcPts val="0"/>
              </a:spcBef>
              <a:spcAft>
                <a:spcPts val="0"/>
              </a:spcAft>
            </a:pPr>
            <a:r>
              <a:rPr lang="en-US" sz="2600" b="1" dirty="0">
                <a:solidFill>
                  <a:schemeClr val="dk1"/>
                </a:solidFill>
              </a:rPr>
              <a:t>	</a:t>
            </a:r>
            <a:r>
              <a:rPr lang="en-US" sz="2600" dirty="0">
                <a:solidFill>
                  <a:schemeClr val="dk1"/>
                </a:solidFill>
              </a:rPr>
              <a:t>- </a:t>
            </a:r>
            <a:r>
              <a:rPr lang="en-US" sz="2600" b="1" dirty="0">
                <a:solidFill>
                  <a:schemeClr val="dk1"/>
                </a:solidFill>
              </a:rPr>
              <a:t>Lower level of education</a:t>
            </a:r>
            <a:r>
              <a:rPr lang="en-US" sz="2600" dirty="0">
                <a:solidFill>
                  <a:schemeClr val="dk1"/>
                </a:solidFill>
              </a:rPr>
              <a:t> (vocational education or below - except for Italy)</a:t>
            </a:r>
          </a:p>
          <a:p>
            <a:pPr marL="457200" lvl="0" indent="-457200" algn="just" rtl="0">
              <a:lnSpc>
                <a:spcPct val="115000"/>
              </a:lnSpc>
              <a:spcBef>
                <a:spcPts val="0"/>
              </a:spcBef>
              <a:spcAft>
                <a:spcPts val="0"/>
              </a:spcAft>
              <a:buFont typeface="Arial" panose="020B0604020202020204" pitchFamily="34" charset="0"/>
              <a:buChar char="•"/>
            </a:pPr>
            <a:endParaRPr lang="en-US" sz="2600" dirty="0">
              <a:solidFill>
                <a:schemeClr val="dk1"/>
              </a:solidFill>
            </a:endParaRPr>
          </a:p>
          <a:p>
            <a:pPr lvl="0" algn="just" rtl="0">
              <a:lnSpc>
                <a:spcPct val="115000"/>
              </a:lnSpc>
              <a:spcBef>
                <a:spcPts val="0"/>
              </a:spcBef>
              <a:spcAft>
                <a:spcPts val="0"/>
              </a:spcAft>
            </a:pPr>
            <a:r>
              <a:rPr lang="en-GB" sz="2600" dirty="0">
                <a:solidFill>
                  <a:schemeClr val="dk1"/>
                </a:solidFill>
              </a:rPr>
              <a:t>	- Over 40 percent of NEETs in Lithuania face </a:t>
            </a:r>
            <a:r>
              <a:rPr lang="en-GB" sz="2600" b="1" dirty="0">
                <a:solidFill>
                  <a:schemeClr val="dk1"/>
                </a:solidFill>
              </a:rPr>
              <a:t>mobility challenges</a:t>
            </a:r>
            <a:r>
              <a:rPr lang="en-GB" sz="2600" dirty="0">
                <a:solidFill>
                  <a:schemeClr val="dk1"/>
                </a:solidFill>
              </a:rPr>
              <a:t>, i.e. difficulties in reaching the potential workplace</a:t>
            </a:r>
            <a:endParaRPr lang="en-US" sz="2600" dirty="0">
              <a:solidFill>
                <a:schemeClr val="dk1"/>
              </a:solidFill>
            </a:endParaRPr>
          </a:p>
          <a:p>
            <a:pPr lvl="0" algn="just" rtl="0">
              <a:lnSpc>
                <a:spcPct val="115000"/>
              </a:lnSpc>
              <a:spcBef>
                <a:spcPts val="0"/>
              </a:spcBef>
              <a:spcAft>
                <a:spcPts val="0"/>
              </a:spcAft>
            </a:pPr>
            <a:endParaRPr lang="en-GB" sz="2600" u="sng" dirty="0">
              <a:solidFill>
                <a:schemeClr val="tx1"/>
              </a:solidFill>
              <a:latin typeface="+mn-lt"/>
            </a:endParaRPr>
          </a:p>
          <a:p>
            <a:pPr algn="just">
              <a:lnSpc>
                <a:spcPct val="115000"/>
              </a:lnSpc>
            </a:pPr>
            <a:r>
              <a:rPr lang="en-US" sz="2600" dirty="0">
                <a:solidFill>
                  <a:schemeClr val="tx1"/>
                </a:solidFill>
                <a:latin typeface="+mn-lt"/>
              </a:rPr>
              <a:t>	- Lack of </a:t>
            </a:r>
            <a:r>
              <a:rPr lang="en-US" sz="2600" b="1" dirty="0">
                <a:solidFill>
                  <a:schemeClr val="tx1"/>
                </a:solidFill>
                <a:latin typeface="+mn-lt"/>
              </a:rPr>
              <a:t>Quality Job Opportunities </a:t>
            </a:r>
            <a:r>
              <a:rPr lang="en-US" sz="2600" dirty="0">
                <a:solidFill>
                  <a:schemeClr val="tx1"/>
                </a:solidFill>
                <a:latin typeface="+mn-lt"/>
              </a:rPr>
              <a:t>in Italy (matching NEETs qualifications)</a:t>
            </a:r>
          </a:p>
          <a:p>
            <a:pPr algn="just">
              <a:lnSpc>
                <a:spcPct val="115000"/>
              </a:lnSpc>
            </a:pPr>
            <a:endParaRPr lang="en-US" sz="2600" dirty="0">
              <a:solidFill>
                <a:schemeClr val="tx1"/>
              </a:solidFill>
              <a:latin typeface="+mn-lt"/>
            </a:endParaRPr>
          </a:p>
          <a:p>
            <a:pPr algn="just">
              <a:lnSpc>
                <a:spcPct val="115000"/>
              </a:lnSpc>
            </a:pPr>
            <a:r>
              <a:rPr lang="en-US" sz="2600" dirty="0">
                <a:solidFill>
                  <a:schemeClr val="tx1"/>
                </a:solidFill>
                <a:latin typeface="+mn-lt"/>
              </a:rPr>
              <a:t>	</a:t>
            </a:r>
          </a:p>
          <a:p>
            <a:pPr algn="just">
              <a:lnSpc>
                <a:spcPct val="115000"/>
              </a:lnSpc>
            </a:pPr>
            <a:endParaRPr lang="en-US" sz="2600" dirty="0">
              <a:solidFill>
                <a:schemeClr val="tx1"/>
              </a:solidFill>
              <a:latin typeface="+mn-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2" name="Google Shape;189;g125fd06185e_0_85">
            <a:extLst>
              <a:ext uri="{FF2B5EF4-FFF2-40B4-BE49-F238E27FC236}">
                <a16:creationId xmlns:a16="http://schemas.microsoft.com/office/drawing/2014/main" id="{82D09E0F-2573-46BB-B7EF-21A063ECB2E6}"/>
              </a:ext>
            </a:extLst>
          </p:cNvPr>
          <p:cNvPicPr preferRelativeResize="0"/>
          <p:nvPr/>
        </p:nvPicPr>
        <p:blipFill rotWithShape="1">
          <a:blip r:embed="rId3">
            <a:alphaModFix/>
          </a:blip>
          <a:srcRect/>
          <a:stretch/>
        </p:blipFill>
        <p:spPr>
          <a:xfrm rot="-5400000">
            <a:off x="22240232" y="-534805"/>
            <a:ext cx="1621297" cy="2647876"/>
          </a:xfrm>
          <a:prstGeom prst="rect">
            <a:avLst/>
          </a:prstGeom>
          <a:noFill/>
          <a:ln>
            <a:noFill/>
          </a:ln>
        </p:spPr>
      </p:pic>
      <p:pic>
        <p:nvPicPr>
          <p:cNvPr id="13" name="Google Shape;190;g125fd06185e_0_85">
            <a:extLst>
              <a:ext uri="{FF2B5EF4-FFF2-40B4-BE49-F238E27FC236}">
                <a16:creationId xmlns:a16="http://schemas.microsoft.com/office/drawing/2014/main" id="{32684EED-CC8F-48C6-96D2-65781E93B794}"/>
              </a:ext>
            </a:extLst>
          </p:cNvPr>
          <p:cNvPicPr preferRelativeResize="0"/>
          <p:nvPr/>
        </p:nvPicPr>
        <p:blipFill rotWithShape="1">
          <a:blip r:embed="rId4">
            <a:alphaModFix/>
          </a:blip>
          <a:srcRect l="534" r="534"/>
          <a:stretch/>
        </p:blipFill>
        <p:spPr>
          <a:xfrm>
            <a:off x="0" y="9555742"/>
            <a:ext cx="1621297" cy="2647876"/>
          </a:xfrm>
          <a:prstGeom prst="rect">
            <a:avLst/>
          </a:prstGeom>
          <a:noFill/>
          <a:ln>
            <a:noFill/>
          </a:ln>
        </p:spPr>
      </p:pic>
      <p:pic>
        <p:nvPicPr>
          <p:cNvPr id="14" name="Google Shape;191;g125fd06185e_0_85">
            <a:extLst>
              <a:ext uri="{FF2B5EF4-FFF2-40B4-BE49-F238E27FC236}">
                <a16:creationId xmlns:a16="http://schemas.microsoft.com/office/drawing/2014/main" id="{5B8CADE7-FF7B-4E90-B067-EAD8CC0A11ED}"/>
              </a:ext>
            </a:extLst>
          </p:cNvPr>
          <p:cNvPicPr preferRelativeResize="0"/>
          <p:nvPr/>
        </p:nvPicPr>
        <p:blipFill rotWithShape="1">
          <a:blip r:embed="rId5">
            <a:alphaModFix/>
          </a:blip>
          <a:srcRect l="534" r="534"/>
          <a:stretch/>
        </p:blipFill>
        <p:spPr>
          <a:xfrm rot="10800000">
            <a:off x="22753522" y="5663896"/>
            <a:ext cx="1621297" cy="2647876"/>
          </a:xfrm>
          <a:prstGeom prst="rect">
            <a:avLst/>
          </a:prstGeom>
          <a:noFill/>
          <a:ln>
            <a:noFill/>
          </a:ln>
        </p:spPr>
      </p:pic>
      <p:sp>
        <p:nvSpPr>
          <p:cNvPr id="7" name="Google Shape;187;g125fd06185e_0_85">
            <a:extLst>
              <a:ext uri="{FF2B5EF4-FFF2-40B4-BE49-F238E27FC236}">
                <a16:creationId xmlns:a16="http://schemas.microsoft.com/office/drawing/2014/main" id="{8121557F-BEA9-4068-8EA2-006BFF6C7178}"/>
              </a:ext>
            </a:extLst>
          </p:cNvPr>
          <p:cNvSpPr txBox="1"/>
          <p:nvPr/>
        </p:nvSpPr>
        <p:spPr>
          <a:xfrm>
            <a:off x="1621297" y="1599782"/>
            <a:ext cx="21318646" cy="9744176"/>
          </a:xfrm>
          <a:prstGeom prst="rect">
            <a:avLst/>
          </a:prstGeom>
          <a:noFill/>
          <a:ln>
            <a:noFill/>
          </a:ln>
        </p:spPr>
        <p:txBody>
          <a:bodyPr spcFirstLastPara="1" wrap="square" lIns="91425" tIns="91425" rIns="91425" bIns="91425" anchor="t" anchorCtr="0">
            <a:spAutoFit/>
          </a:bodyPr>
          <a:lstStyle/>
          <a:p>
            <a:pPr algn="just">
              <a:lnSpc>
                <a:spcPct val="115000"/>
              </a:lnSpc>
            </a:pPr>
            <a:r>
              <a:rPr lang="en-GB" sz="2600" dirty="0">
                <a:solidFill>
                  <a:schemeClr val="tx1"/>
                </a:solidFill>
                <a:latin typeface="+mn-lt"/>
              </a:rPr>
              <a:t>The research identified three sub-categories of NEETs:</a:t>
            </a:r>
          </a:p>
          <a:p>
            <a:pPr algn="just">
              <a:lnSpc>
                <a:spcPct val="115000"/>
              </a:lnSpc>
            </a:pPr>
            <a:endParaRPr lang="en-GB" sz="2600" dirty="0">
              <a:solidFill>
                <a:schemeClr val="tx1"/>
              </a:solidFill>
              <a:latin typeface="+mn-lt"/>
            </a:endParaRPr>
          </a:p>
          <a:p>
            <a:pPr algn="l"/>
            <a:endParaRPr lang="en-GB" sz="1800" b="0" i="0" u="none" strike="noStrike" baseline="0" dirty="0">
              <a:solidFill>
                <a:srgbClr val="000000"/>
              </a:solidFill>
              <a:latin typeface="Arial" panose="020B0604020202020204" pitchFamily="34" charset="0"/>
            </a:endParaRPr>
          </a:p>
          <a:p>
            <a:r>
              <a:rPr lang="en-GB" sz="2600" dirty="0">
                <a:latin typeface="Arial" panose="020B0604020202020204" pitchFamily="34" charset="0"/>
              </a:rPr>
              <a:t>	- </a:t>
            </a:r>
            <a:r>
              <a:rPr lang="en-GB" sz="2600" b="1" i="0" u="none" strike="noStrike" baseline="0" dirty="0">
                <a:solidFill>
                  <a:srgbClr val="000000"/>
                </a:solidFill>
                <a:latin typeface="Arial" panose="020B0604020202020204" pitchFamily="34" charset="0"/>
              </a:rPr>
              <a:t>Transition NEETs: </a:t>
            </a:r>
            <a:r>
              <a:rPr lang="en-GB" sz="2600" b="0" i="0" u="none" strike="noStrike" baseline="0" dirty="0">
                <a:solidFill>
                  <a:srgbClr val="000000"/>
                </a:solidFill>
                <a:latin typeface="Arial" panose="020B0604020202020204" pitchFamily="34" charset="0"/>
              </a:rPr>
              <a:t>young people who took a gap year before progressing further in their education or careers</a:t>
            </a:r>
          </a:p>
          <a:p>
            <a:r>
              <a:rPr lang="en-GB" sz="2600" b="0" i="0" u="none" strike="noStrike" baseline="0" dirty="0">
                <a:solidFill>
                  <a:srgbClr val="000000"/>
                </a:solidFill>
                <a:latin typeface="Arial" panose="020B0604020202020204" pitchFamily="34" charset="0"/>
              </a:rPr>
              <a:t> </a:t>
            </a:r>
          </a:p>
          <a:p>
            <a:r>
              <a:rPr lang="en-GB" sz="2600" b="0" i="0" u="none" strike="noStrike" baseline="0" dirty="0">
                <a:solidFill>
                  <a:srgbClr val="000000"/>
                </a:solidFill>
                <a:latin typeface="Arial" panose="020B0604020202020204" pitchFamily="34" charset="0"/>
              </a:rPr>
              <a:t>	- </a:t>
            </a:r>
            <a:r>
              <a:rPr lang="en-GB" sz="2600" b="1" i="0" u="none" strike="noStrike" baseline="0" dirty="0">
                <a:solidFill>
                  <a:srgbClr val="000000"/>
                </a:solidFill>
                <a:latin typeface="Arial" panose="020B0604020202020204" pitchFamily="34" charset="0"/>
              </a:rPr>
              <a:t>Floating NEETs</a:t>
            </a:r>
            <a:r>
              <a:rPr lang="en-GB" sz="2600" b="0" i="0" u="none" strike="noStrike" baseline="0" dirty="0">
                <a:solidFill>
                  <a:srgbClr val="000000"/>
                </a:solidFill>
                <a:latin typeface="Arial" panose="020B0604020202020204" pitchFamily="34" charset="0"/>
              </a:rPr>
              <a:t>: lacking direction and the motivation to work or learn</a:t>
            </a:r>
          </a:p>
          <a:p>
            <a:r>
              <a:rPr lang="en-GB" sz="2600" b="0" i="0" u="none" strike="noStrike" baseline="0" dirty="0">
                <a:solidFill>
                  <a:srgbClr val="000000"/>
                </a:solidFill>
                <a:latin typeface="Arial" panose="020B0604020202020204" pitchFamily="34" charset="0"/>
              </a:rPr>
              <a:t> </a:t>
            </a:r>
          </a:p>
          <a:p>
            <a:r>
              <a:rPr lang="en-GB" sz="2600" dirty="0">
                <a:latin typeface="Arial" panose="020B0604020202020204" pitchFamily="34" charset="0"/>
              </a:rPr>
              <a:t>	- </a:t>
            </a:r>
            <a:r>
              <a:rPr lang="en-GB" sz="2600" b="1" i="0" u="none" strike="noStrike" baseline="0" dirty="0">
                <a:solidFill>
                  <a:schemeClr val="tx1"/>
                </a:solidFill>
                <a:latin typeface="Arial" panose="020B0604020202020204" pitchFamily="34" charset="0"/>
              </a:rPr>
              <a:t>Core NEETs</a:t>
            </a:r>
            <a:r>
              <a:rPr lang="en-GB" sz="2600" b="0" i="0" u="none" strike="noStrike" baseline="0" dirty="0">
                <a:solidFill>
                  <a:schemeClr val="tx1"/>
                </a:solidFill>
                <a:latin typeface="Arial" panose="020B0604020202020204" pitchFamily="34" charset="0"/>
              </a:rPr>
              <a:t>: people with social and behavioural issues </a:t>
            </a:r>
          </a:p>
          <a:p>
            <a:endParaRPr lang="en-GB" sz="2600" b="0" i="0" u="none" strike="noStrike" baseline="0" dirty="0">
              <a:solidFill>
                <a:schemeClr val="tx1"/>
              </a:solidFill>
              <a:latin typeface="Arial" panose="020B0604020202020204" pitchFamily="34" charset="0"/>
            </a:endParaRPr>
          </a:p>
          <a:p>
            <a:pPr algn="just">
              <a:lnSpc>
                <a:spcPct val="115000"/>
              </a:lnSpc>
            </a:pPr>
            <a:endParaRPr lang="en-GB" sz="2600" dirty="0">
              <a:solidFill>
                <a:schemeClr val="tx1"/>
              </a:solidFill>
              <a:latin typeface="+mn-lt"/>
            </a:endParaRPr>
          </a:p>
          <a:p>
            <a:r>
              <a:rPr lang="en-GB" sz="2600" i="0" u="sng" strike="noStrike" baseline="0" dirty="0">
                <a:solidFill>
                  <a:schemeClr val="tx1"/>
                </a:solidFill>
                <a:latin typeface="+mn-lt"/>
              </a:rPr>
              <a:t>Best practices:</a:t>
            </a:r>
          </a:p>
          <a:p>
            <a:endParaRPr lang="en-GB" sz="2600" b="1" i="0" u="sng" strike="noStrike" baseline="0" dirty="0">
              <a:solidFill>
                <a:schemeClr val="tx1"/>
              </a:solidFill>
              <a:latin typeface="+mn-lt"/>
            </a:endParaRPr>
          </a:p>
          <a:p>
            <a:endParaRPr lang="en-GB" sz="2600" b="0" i="0" u="none" strike="noStrike" baseline="0" dirty="0">
              <a:solidFill>
                <a:schemeClr val="tx1"/>
              </a:solidFill>
              <a:latin typeface="+mn-lt"/>
            </a:endParaRPr>
          </a:p>
          <a:p>
            <a:r>
              <a:rPr lang="en-GB" sz="2600" b="1" i="0" u="none" strike="noStrike" baseline="0" dirty="0">
                <a:solidFill>
                  <a:schemeClr val="tx1"/>
                </a:solidFill>
                <a:latin typeface="+mn-lt"/>
              </a:rPr>
              <a:t>	</a:t>
            </a:r>
            <a:r>
              <a:rPr lang="en-GB" sz="2600" i="0" u="none" strike="noStrike" baseline="0" dirty="0">
                <a:solidFill>
                  <a:schemeClr val="tx1"/>
                </a:solidFill>
                <a:latin typeface="+mn-lt"/>
              </a:rPr>
              <a:t>- </a:t>
            </a:r>
            <a:r>
              <a:rPr lang="en-GB" sz="2600" b="1" i="0" u="none" strike="noStrike" baseline="0" dirty="0">
                <a:solidFill>
                  <a:schemeClr val="tx1"/>
                </a:solidFill>
                <a:latin typeface="+mn-lt"/>
              </a:rPr>
              <a:t>Free childcare: </a:t>
            </a:r>
            <a:r>
              <a:rPr lang="en-GB" sz="2600" dirty="0">
                <a:solidFill>
                  <a:schemeClr val="tx1"/>
                </a:solidFill>
                <a:latin typeface="+mn-lt"/>
              </a:rPr>
              <a:t>Significantly </a:t>
            </a:r>
            <a:r>
              <a:rPr lang="en-GB" sz="2600" b="0" i="0" u="none" strike="noStrike" baseline="0" dirty="0">
                <a:solidFill>
                  <a:schemeClr val="tx1"/>
                </a:solidFill>
                <a:latin typeface="+mn-lt"/>
              </a:rPr>
              <a:t>improved labour market participation of Maltese females aged 25-29</a:t>
            </a:r>
          </a:p>
          <a:p>
            <a:endParaRPr lang="en-GB" sz="2600" b="0" i="0" u="none" strike="noStrike" baseline="0" dirty="0">
              <a:solidFill>
                <a:schemeClr val="tx1"/>
              </a:solidFill>
              <a:latin typeface="+mn-lt"/>
            </a:endParaRPr>
          </a:p>
          <a:p>
            <a:r>
              <a:rPr lang="en-GB" sz="2600" b="1" i="0" u="none" strike="noStrike" baseline="0" dirty="0">
                <a:solidFill>
                  <a:schemeClr val="tx1"/>
                </a:solidFill>
                <a:latin typeface="+mn-lt"/>
              </a:rPr>
              <a:t>	</a:t>
            </a:r>
            <a:r>
              <a:rPr lang="en-GB" sz="2600" i="0" u="none" strike="noStrike" baseline="0" dirty="0">
                <a:solidFill>
                  <a:schemeClr val="tx1"/>
                </a:solidFill>
                <a:latin typeface="+mn-lt"/>
              </a:rPr>
              <a:t>- </a:t>
            </a:r>
            <a:r>
              <a:rPr lang="en-GB" sz="2600" b="1" i="0" u="none" strike="noStrike" baseline="0" dirty="0">
                <a:solidFill>
                  <a:schemeClr val="tx1"/>
                </a:solidFill>
                <a:latin typeface="+mn-lt"/>
              </a:rPr>
              <a:t>Platforms: </a:t>
            </a:r>
            <a:r>
              <a:rPr lang="en-GB" sz="2600" b="0" i="0" u="none" strike="noStrike" baseline="0" dirty="0">
                <a:solidFill>
                  <a:schemeClr val="tx1"/>
                </a:solidFill>
                <a:latin typeface="+mn-lt"/>
              </a:rPr>
              <a:t>To find an occupation  /  Job-matching</a:t>
            </a:r>
            <a:r>
              <a:rPr lang="en-GB" sz="2600" dirty="0">
                <a:solidFill>
                  <a:schemeClr val="tx1"/>
                </a:solidFill>
                <a:latin typeface="+mn-lt"/>
              </a:rPr>
              <a:t>   /   S</a:t>
            </a:r>
            <a:r>
              <a:rPr lang="en-GB" sz="2600" b="0" i="0" u="none" strike="noStrike" baseline="0" dirty="0">
                <a:solidFill>
                  <a:schemeClr val="tx1"/>
                </a:solidFill>
                <a:latin typeface="+mn-lt"/>
              </a:rPr>
              <a:t>upport for companies to interact externally</a:t>
            </a:r>
          </a:p>
          <a:p>
            <a:endParaRPr lang="en-GB" sz="2600" b="0" i="0" u="none" strike="noStrike" baseline="0" dirty="0">
              <a:solidFill>
                <a:schemeClr val="tx1"/>
              </a:solidFill>
              <a:latin typeface="+mn-lt"/>
            </a:endParaRPr>
          </a:p>
          <a:p>
            <a:r>
              <a:rPr lang="en-GB" sz="2600" b="1" dirty="0">
                <a:solidFill>
                  <a:schemeClr val="tx1"/>
                </a:solidFill>
                <a:latin typeface="+mn-lt"/>
              </a:rPr>
              <a:t>	</a:t>
            </a:r>
            <a:r>
              <a:rPr lang="en-GB" sz="2600" dirty="0">
                <a:solidFill>
                  <a:schemeClr val="tx1"/>
                </a:solidFill>
                <a:latin typeface="+mn-lt"/>
              </a:rPr>
              <a:t>- </a:t>
            </a:r>
            <a:r>
              <a:rPr lang="en-GB" sz="2600" b="1" i="0" u="none" strike="noStrike" baseline="0" dirty="0">
                <a:solidFill>
                  <a:schemeClr val="tx1"/>
                </a:solidFill>
                <a:latin typeface="+mn-lt"/>
              </a:rPr>
              <a:t>Mentorship: </a:t>
            </a:r>
            <a:r>
              <a:rPr lang="en-GB" sz="2600" b="0" i="0" u="none" strike="noStrike" baseline="0" dirty="0">
                <a:solidFill>
                  <a:schemeClr val="tx1"/>
                </a:solidFill>
                <a:latin typeface="+mn-lt"/>
              </a:rPr>
              <a:t>Business and technical mentoring of participants to encourage entrepreneurship</a:t>
            </a:r>
          </a:p>
          <a:p>
            <a:pPr algn="just">
              <a:lnSpc>
                <a:spcPct val="115000"/>
              </a:lnSpc>
            </a:pPr>
            <a:endParaRPr lang="en-GB" sz="2600" dirty="0">
              <a:solidFill>
                <a:schemeClr val="tx1"/>
              </a:solidFill>
              <a:latin typeface="+mn-lt"/>
            </a:endParaRPr>
          </a:p>
          <a:p>
            <a:pPr algn="just">
              <a:lnSpc>
                <a:spcPct val="115000"/>
              </a:lnSpc>
            </a:pPr>
            <a:endParaRPr lang="en-GB" sz="2600" dirty="0">
              <a:solidFill>
                <a:schemeClr val="tx1"/>
              </a:solidFill>
              <a:latin typeface="+mn-lt"/>
            </a:endParaRPr>
          </a:p>
          <a:p>
            <a:pPr algn="just">
              <a:lnSpc>
                <a:spcPct val="115000"/>
              </a:lnSpc>
            </a:pPr>
            <a:r>
              <a:rPr lang="en-GB" sz="2600" dirty="0">
                <a:solidFill>
                  <a:schemeClr val="tx1"/>
                </a:solidFill>
                <a:latin typeface="+mn-lt"/>
              </a:rPr>
              <a:t>Link for the Report - </a:t>
            </a:r>
            <a:r>
              <a:rPr lang="en-GB" sz="2600" dirty="0">
                <a:solidFill>
                  <a:schemeClr val="tx1"/>
                </a:solidFill>
                <a:latin typeface="+mn-lt"/>
                <a:hlinkClick r:id="rId6"/>
              </a:rPr>
              <a:t>https://jobsplus.gov.mt/resources/publication-statistics-mt-mt-en-gb/publications/fileprovider.aspx?fileId=53708</a:t>
            </a:r>
            <a:endParaRPr lang="en-GB" sz="2600" dirty="0">
              <a:solidFill>
                <a:schemeClr val="tx1"/>
              </a:solidFill>
              <a:latin typeface="+mn-lt"/>
            </a:endParaRPr>
          </a:p>
          <a:p>
            <a:pPr algn="just">
              <a:lnSpc>
                <a:spcPct val="115000"/>
              </a:lnSpc>
            </a:pPr>
            <a:endParaRPr lang="en-GB" sz="2600" dirty="0">
              <a:solidFill>
                <a:schemeClr val="tx1"/>
              </a:solidFill>
              <a:latin typeface="+mn-lt"/>
            </a:endParaRPr>
          </a:p>
          <a:p>
            <a:pPr algn="just">
              <a:lnSpc>
                <a:spcPct val="115000"/>
              </a:lnSpc>
            </a:pPr>
            <a:endParaRPr lang="en-US" sz="2600" dirty="0">
              <a:solidFill>
                <a:schemeClr val="tx1"/>
              </a:solidFill>
              <a:latin typeface="+mn-lt"/>
            </a:endParaRPr>
          </a:p>
        </p:txBody>
      </p:sp>
    </p:spTree>
    <p:extLst>
      <p:ext uri="{BB962C8B-B14F-4D97-AF65-F5344CB8AC3E}">
        <p14:creationId xmlns:p14="http://schemas.microsoft.com/office/powerpoint/2010/main" val="1068933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0" name="Google Shape;189;g125fd06185e_0_85">
            <a:extLst>
              <a:ext uri="{FF2B5EF4-FFF2-40B4-BE49-F238E27FC236}">
                <a16:creationId xmlns:a16="http://schemas.microsoft.com/office/drawing/2014/main" id="{99D44F25-CDDE-4ACC-B4EB-9344609373BB}"/>
              </a:ext>
            </a:extLst>
          </p:cNvPr>
          <p:cNvPicPr preferRelativeResize="0"/>
          <p:nvPr/>
        </p:nvPicPr>
        <p:blipFill rotWithShape="1">
          <a:blip r:embed="rId3">
            <a:alphaModFix/>
          </a:blip>
          <a:srcRect/>
          <a:stretch/>
        </p:blipFill>
        <p:spPr>
          <a:xfrm rot="-5400000">
            <a:off x="22240232" y="-534805"/>
            <a:ext cx="1621297" cy="2647876"/>
          </a:xfrm>
          <a:prstGeom prst="rect">
            <a:avLst/>
          </a:prstGeom>
          <a:noFill/>
          <a:ln>
            <a:noFill/>
          </a:ln>
        </p:spPr>
      </p:pic>
      <p:pic>
        <p:nvPicPr>
          <p:cNvPr id="11" name="Google Shape;190;g125fd06185e_0_85">
            <a:extLst>
              <a:ext uri="{FF2B5EF4-FFF2-40B4-BE49-F238E27FC236}">
                <a16:creationId xmlns:a16="http://schemas.microsoft.com/office/drawing/2014/main" id="{7A17247B-1FC5-4E67-B0FD-7A16324560D7}"/>
              </a:ext>
            </a:extLst>
          </p:cNvPr>
          <p:cNvPicPr preferRelativeResize="0"/>
          <p:nvPr/>
        </p:nvPicPr>
        <p:blipFill rotWithShape="1">
          <a:blip r:embed="rId4">
            <a:alphaModFix/>
          </a:blip>
          <a:srcRect l="534" r="534"/>
          <a:stretch/>
        </p:blipFill>
        <p:spPr>
          <a:xfrm>
            <a:off x="0" y="9555742"/>
            <a:ext cx="1621297" cy="2647876"/>
          </a:xfrm>
          <a:prstGeom prst="rect">
            <a:avLst/>
          </a:prstGeom>
          <a:noFill/>
          <a:ln>
            <a:noFill/>
          </a:ln>
        </p:spPr>
      </p:pic>
      <p:pic>
        <p:nvPicPr>
          <p:cNvPr id="12" name="Google Shape;191;g125fd06185e_0_85">
            <a:extLst>
              <a:ext uri="{FF2B5EF4-FFF2-40B4-BE49-F238E27FC236}">
                <a16:creationId xmlns:a16="http://schemas.microsoft.com/office/drawing/2014/main" id="{6CE56808-D5E7-4725-A298-2034ABA16427}"/>
              </a:ext>
            </a:extLst>
          </p:cNvPr>
          <p:cNvPicPr preferRelativeResize="0"/>
          <p:nvPr/>
        </p:nvPicPr>
        <p:blipFill rotWithShape="1">
          <a:blip r:embed="rId5">
            <a:alphaModFix/>
          </a:blip>
          <a:srcRect l="534" r="534"/>
          <a:stretch/>
        </p:blipFill>
        <p:spPr>
          <a:xfrm rot="10800000">
            <a:off x="22753522" y="5663896"/>
            <a:ext cx="1621297" cy="2647876"/>
          </a:xfrm>
          <a:prstGeom prst="rect">
            <a:avLst/>
          </a:prstGeom>
          <a:noFill/>
          <a:ln>
            <a:noFill/>
          </a:ln>
        </p:spPr>
      </p:pic>
      <p:sp>
        <p:nvSpPr>
          <p:cNvPr id="13" name="Google Shape;186;g125fd06185e_0_85">
            <a:extLst>
              <a:ext uri="{FF2B5EF4-FFF2-40B4-BE49-F238E27FC236}">
                <a16:creationId xmlns:a16="http://schemas.microsoft.com/office/drawing/2014/main" id="{2275764B-703E-42BF-B4CA-F5047A8DE7A9}"/>
              </a:ext>
            </a:extLst>
          </p:cNvPr>
          <p:cNvSpPr txBox="1"/>
          <p:nvPr/>
        </p:nvSpPr>
        <p:spPr>
          <a:xfrm>
            <a:off x="1260000" y="1260000"/>
            <a:ext cx="12285000" cy="5847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600" b="1" dirty="0">
                <a:solidFill>
                  <a:schemeClr val="dk1"/>
                </a:solidFill>
              </a:rPr>
              <a:t>WP4 </a:t>
            </a:r>
            <a:r>
              <a:rPr lang="en-GB" sz="2600" dirty="0">
                <a:solidFill>
                  <a:schemeClr val="dk1"/>
                </a:solidFill>
              </a:rPr>
              <a:t>–</a:t>
            </a:r>
            <a:r>
              <a:rPr lang="en-GB" sz="2600" b="1" dirty="0">
                <a:solidFill>
                  <a:schemeClr val="dk1"/>
                </a:solidFill>
              </a:rPr>
              <a:t> </a:t>
            </a:r>
            <a:r>
              <a:rPr lang="en-GB" sz="2600" dirty="0">
                <a:solidFill>
                  <a:schemeClr val="dk1"/>
                </a:solidFill>
              </a:rPr>
              <a:t>COMPETENCES AND MOTIVATION TOWARDS GREEN JOBS</a:t>
            </a:r>
          </a:p>
        </p:txBody>
      </p:sp>
      <p:sp>
        <p:nvSpPr>
          <p:cNvPr id="14" name="Google Shape;187;g125fd06185e_0_85">
            <a:extLst>
              <a:ext uri="{FF2B5EF4-FFF2-40B4-BE49-F238E27FC236}">
                <a16:creationId xmlns:a16="http://schemas.microsoft.com/office/drawing/2014/main" id="{1470A40E-5E9A-44A5-BB9F-9EDF30D084D1}"/>
              </a:ext>
            </a:extLst>
          </p:cNvPr>
          <p:cNvSpPr txBox="1"/>
          <p:nvPr/>
        </p:nvSpPr>
        <p:spPr>
          <a:xfrm>
            <a:off x="1260000" y="2754381"/>
            <a:ext cx="20778906" cy="10307407"/>
          </a:xfrm>
          <a:prstGeom prst="rect">
            <a:avLst/>
          </a:prstGeom>
          <a:noFill/>
          <a:ln>
            <a:noFill/>
          </a:ln>
        </p:spPr>
        <p:txBody>
          <a:bodyPr spcFirstLastPara="1" wrap="square" lIns="91425" tIns="91425" rIns="91425" bIns="91425" anchor="t" anchorCtr="0">
            <a:spAutoFit/>
          </a:bodyPr>
          <a:lstStyle/>
          <a:p>
            <a:pPr marL="457200" lvl="0" indent="-457200" algn="just" rtl="0">
              <a:lnSpc>
                <a:spcPct val="115000"/>
              </a:lnSpc>
              <a:spcBef>
                <a:spcPts val="0"/>
              </a:spcBef>
              <a:spcAft>
                <a:spcPts val="0"/>
              </a:spcAft>
              <a:buFontTx/>
              <a:buChar char="-"/>
            </a:pPr>
            <a:r>
              <a:rPr lang="en-GB" sz="2600" b="1" dirty="0">
                <a:solidFill>
                  <a:schemeClr val="tx1"/>
                </a:solidFill>
                <a:latin typeface="+mn-lt"/>
              </a:rPr>
              <a:t>Research</a:t>
            </a:r>
            <a:r>
              <a:rPr lang="en-GB" sz="2600" dirty="0">
                <a:solidFill>
                  <a:schemeClr val="tx1"/>
                </a:solidFill>
                <a:latin typeface="+mn-lt"/>
              </a:rPr>
              <a:t> by project partners on Employers, Recruitment Agencies, Training Providers and other related stakeholders to identify:</a:t>
            </a:r>
          </a:p>
          <a:p>
            <a:pPr lvl="0" algn="just" rtl="0">
              <a:lnSpc>
                <a:spcPct val="115000"/>
              </a:lnSpc>
              <a:spcBef>
                <a:spcPts val="0"/>
              </a:spcBef>
              <a:spcAft>
                <a:spcPts val="0"/>
              </a:spcAft>
            </a:pPr>
            <a:endParaRPr lang="en-GB" sz="2600" dirty="0">
              <a:solidFill>
                <a:schemeClr val="tx1"/>
              </a:solidFill>
              <a:latin typeface="+mn-lt"/>
            </a:endParaRPr>
          </a:p>
          <a:p>
            <a:pPr lvl="0" algn="just" rtl="0">
              <a:lnSpc>
                <a:spcPct val="115000"/>
              </a:lnSpc>
              <a:spcBef>
                <a:spcPts val="0"/>
              </a:spcBef>
              <a:spcAft>
                <a:spcPts val="0"/>
              </a:spcAft>
            </a:pPr>
            <a:r>
              <a:rPr lang="en-GB" sz="2600" dirty="0">
                <a:solidFill>
                  <a:schemeClr val="tx1"/>
                </a:solidFill>
                <a:latin typeface="+mn-lt"/>
              </a:rPr>
              <a:t>	- </a:t>
            </a:r>
            <a:r>
              <a:rPr lang="en-GB" sz="2600" b="1" dirty="0">
                <a:solidFill>
                  <a:schemeClr val="tx1"/>
                </a:solidFill>
                <a:latin typeface="+mn-lt"/>
              </a:rPr>
              <a:t>Key cross-cutting competences </a:t>
            </a:r>
            <a:r>
              <a:rPr lang="en-GB" sz="2600" dirty="0">
                <a:solidFill>
                  <a:schemeClr val="tx1"/>
                </a:solidFill>
                <a:latin typeface="+mn-lt"/>
              </a:rPr>
              <a:t>will be on demand in the near future</a:t>
            </a:r>
          </a:p>
          <a:p>
            <a:pPr lvl="0" algn="just" rtl="0">
              <a:lnSpc>
                <a:spcPct val="115000"/>
              </a:lnSpc>
              <a:spcBef>
                <a:spcPts val="0"/>
              </a:spcBef>
              <a:spcAft>
                <a:spcPts val="0"/>
              </a:spcAft>
            </a:pPr>
            <a:r>
              <a:rPr lang="en-GB" sz="2600" dirty="0">
                <a:solidFill>
                  <a:schemeClr val="tx1"/>
                </a:solidFill>
                <a:latin typeface="+mn-lt"/>
              </a:rPr>
              <a:t>	- </a:t>
            </a:r>
            <a:r>
              <a:rPr lang="en-GB" sz="2600" b="1" dirty="0">
                <a:solidFill>
                  <a:schemeClr val="tx1"/>
                </a:solidFill>
                <a:latin typeface="+mn-lt"/>
              </a:rPr>
              <a:t>The stakeholders’ expectations </a:t>
            </a:r>
            <a:r>
              <a:rPr lang="en-GB" sz="2600" dirty="0">
                <a:solidFill>
                  <a:schemeClr val="tx1"/>
                </a:solidFill>
                <a:latin typeface="+mn-lt"/>
              </a:rPr>
              <a:t>and needs related to the green economy</a:t>
            </a:r>
          </a:p>
          <a:p>
            <a:pPr lvl="0" algn="just" rtl="0">
              <a:lnSpc>
                <a:spcPct val="115000"/>
              </a:lnSpc>
              <a:spcBef>
                <a:spcPts val="0"/>
              </a:spcBef>
              <a:spcAft>
                <a:spcPts val="0"/>
              </a:spcAft>
            </a:pPr>
            <a:endParaRPr lang="en-GB" sz="2600" dirty="0">
              <a:solidFill>
                <a:schemeClr val="tx1"/>
              </a:solidFill>
              <a:latin typeface="+mn-lt"/>
            </a:endParaRPr>
          </a:p>
          <a:p>
            <a:pPr lvl="0" algn="just" rtl="0">
              <a:lnSpc>
                <a:spcPct val="115000"/>
              </a:lnSpc>
              <a:spcBef>
                <a:spcPts val="0"/>
              </a:spcBef>
              <a:spcAft>
                <a:spcPts val="0"/>
              </a:spcAft>
            </a:pPr>
            <a:endParaRPr lang="en-GB" sz="2600" dirty="0">
              <a:solidFill>
                <a:schemeClr val="tx1"/>
              </a:solidFill>
              <a:latin typeface="+mn-lt"/>
            </a:endParaRPr>
          </a:p>
          <a:p>
            <a:pPr lvl="0" algn="just" rtl="0">
              <a:lnSpc>
                <a:spcPct val="115000"/>
              </a:lnSpc>
              <a:spcBef>
                <a:spcPts val="0"/>
              </a:spcBef>
              <a:spcAft>
                <a:spcPts val="0"/>
              </a:spcAft>
            </a:pPr>
            <a:r>
              <a:rPr lang="en-GB" sz="2600" u="sng" dirty="0">
                <a:solidFill>
                  <a:schemeClr val="tx1"/>
                </a:solidFill>
                <a:latin typeface="+mn-lt"/>
              </a:rPr>
              <a:t>Key Findings:</a:t>
            </a:r>
          </a:p>
          <a:p>
            <a:pPr lvl="0" algn="just" rtl="0">
              <a:lnSpc>
                <a:spcPct val="115000"/>
              </a:lnSpc>
              <a:spcBef>
                <a:spcPts val="0"/>
              </a:spcBef>
              <a:spcAft>
                <a:spcPts val="0"/>
              </a:spcAft>
            </a:pPr>
            <a:endParaRPr lang="en-GB" sz="2600" dirty="0">
              <a:solidFill>
                <a:schemeClr val="tx1"/>
              </a:solidFill>
              <a:latin typeface="+mn-lt"/>
            </a:endParaRPr>
          </a:p>
          <a:p>
            <a:pPr algn="just">
              <a:lnSpc>
                <a:spcPct val="115000"/>
              </a:lnSpc>
            </a:pPr>
            <a:r>
              <a:rPr lang="en-GB" sz="2600" dirty="0">
                <a:solidFill>
                  <a:schemeClr val="tx1"/>
                </a:solidFill>
                <a:latin typeface="+mn-lt"/>
              </a:rPr>
              <a:t>	- </a:t>
            </a:r>
            <a:r>
              <a:rPr lang="en-US" sz="2600" b="1" dirty="0">
                <a:solidFill>
                  <a:schemeClr val="tx1"/>
                </a:solidFill>
                <a:effectLst/>
                <a:latin typeface="+mn-lt"/>
                <a:ea typeface="Calibri" panose="020F0502020204030204" pitchFamily="34" charset="0"/>
                <a:cs typeface="Times New Roman" panose="02020603050405020304" pitchFamily="18" charset="0"/>
              </a:rPr>
              <a:t>Renewable energy, resource management, agriculture, forestry, agri-food and transportation</a:t>
            </a:r>
            <a:r>
              <a:rPr lang="en-US" sz="2600" dirty="0">
                <a:solidFill>
                  <a:schemeClr val="tx1"/>
                </a:solidFill>
                <a:effectLst/>
                <a:latin typeface="+mn-lt"/>
                <a:ea typeface="Calibri" panose="020F0502020204030204" pitchFamily="34" charset="0"/>
                <a:cs typeface="Times New Roman" panose="02020603050405020304" pitchFamily="18" charset="0"/>
              </a:rPr>
              <a:t> are the sectors that would 	provide the higher contribution to the green transition.</a:t>
            </a:r>
            <a:endParaRPr lang="en-GB" sz="2600" dirty="0">
              <a:solidFill>
                <a:schemeClr val="tx1"/>
              </a:solidFill>
              <a:effectLst/>
              <a:latin typeface="+mn-lt"/>
              <a:ea typeface="Calibri" panose="020F0502020204030204" pitchFamily="34" charset="0"/>
              <a:cs typeface="Times New Roman" panose="02020603050405020304" pitchFamily="18" charset="0"/>
            </a:endParaRPr>
          </a:p>
          <a:p>
            <a:pPr lvl="0" algn="just" rtl="0">
              <a:lnSpc>
                <a:spcPct val="115000"/>
              </a:lnSpc>
              <a:spcBef>
                <a:spcPts val="0"/>
              </a:spcBef>
              <a:spcAft>
                <a:spcPts val="0"/>
              </a:spcAft>
            </a:pPr>
            <a:endParaRPr lang="en-GB" sz="2600" dirty="0">
              <a:solidFill>
                <a:schemeClr val="tx1"/>
              </a:solidFill>
              <a:latin typeface="+mn-lt"/>
            </a:endParaRPr>
          </a:p>
          <a:p>
            <a:pPr lvl="0" algn="just" rtl="0">
              <a:lnSpc>
                <a:spcPct val="115000"/>
              </a:lnSpc>
              <a:spcBef>
                <a:spcPts val="0"/>
              </a:spcBef>
              <a:spcAft>
                <a:spcPts val="0"/>
              </a:spcAft>
            </a:pPr>
            <a:r>
              <a:rPr lang="en-GB" sz="2600" dirty="0">
                <a:solidFill>
                  <a:schemeClr val="tx1"/>
                </a:solidFill>
                <a:latin typeface="+mn-lt"/>
              </a:rPr>
              <a:t>	- The majority expect an </a:t>
            </a:r>
            <a:r>
              <a:rPr lang="en-GB" sz="2600" b="1" dirty="0">
                <a:solidFill>
                  <a:schemeClr val="tx1"/>
                </a:solidFill>
                <a:latin typeface="+mn-lt"/>
              </a:rPr>
              <a:t>impact </a:t>
            </a:r>
            <a:r>
              <a:rPr lang="en-GB" sz="2600" dirty="0">
                <a:solidFill>
                  <a:schemeClr val="tx1"/>
                </a:solidFill>
                <a:latin typeface="+mn-lt"/>
              </a:rPr>
              <a:t>in the form of the </a:t>
            </a:r>
            <a:r>
              <a:rPr lang="en-GB" sz="2600" b="1" dirty="0">
                <a:solidFill>
                  <a:schemeClr val="tx1"/>
                </a:solidFill>
                <a:latin typeface="+mn-lt"/>
              </a:rPr>
              <a:t>creation of new types of jobs, in the update and adaptation of existing jobs. </a:t>
            </a:r>
          </a:p>
          <a:p>
            <a:pPr lvl="0" algn="just" rtl="0">
              <a:lnSpc>
                <a:spcPct val="115000"/>
              </a:lnSpc>
              <a:spcBef>
                <a:spcPts val="0"/>
              </a:spcBef>
              <a:spcAft>
                <a:spcPts val="0"/>
              </a:spcAft>
            </a:pPr>
            <a:endParaRPr lang="en-GB" sz="2600" dirty="0">
              <a:solidFill>
                <a:schemeClr val="tx1"/>
              </a:solidFill>
              <a:latin typeface="+mn-lt"/>
            </a:endParaRPr>
          </a:p>
          <a:p>
            <a:pPr lvl="0" algn="just" rtl="0">
              <a:lnSpc>
                <a:spcPct val="115000"/>
              </a:lnSpc>
              <a:spcBef>
                <a:spcPts val="0"/>
              </a:spcBef>
              <a:spcAft>
                <a:spcPts val="0"/>
              </a:spcAft>
            </a:pPr>
            <a:r>
              <a:rPr lang="en-GB" sz="2600" dirty="0">
                <a:solidFill>
                  <a:schemeClr val="tx1"/>
                </a:solidFill>
                <a:latin typeface="+mn-lt"/>
              </a:rPr>
              <a:t>	- Most believe that </a:t>
            </a:r>
            <a:r>
              <a:rPr lang="en-GB" sz="2600" b="1" dirty="0">
                <a:solidFill>
                  <a:schemeClr val="tx1"/>
                </a:solidFill>
                <a:latin typeface="+mn-lt"/>
              </a:rPr>
              <a:t>environmental policy regulations are the main drivers of the green transition</a:t>
            </a:r>
            <a:r>
              <a:rPr lang="en-GB" sz="2600" dirty="0">
                <a:solidFill>
                  <a:schemeClr val="tx1"/>
                </a:solidFill>
                <a:latin typeface="+mn-lt"/>
              </a:rPr>
              <a:t>, followed by the effects of the 	</a:t>
            </a:r>
            <a:r>
              <a:rPr lang="en-GB" sz="2600" b="1" dirty="0">
                <a:solidFill>
                  <a:schemeClr val="tx1"/>
                </a:solidFill>
                <a:latin typeface="+mn-lt"/>
              </a:rPr>
              <a:t>climate change</a:t>
            </a:r>
            <a:r>
              <a:rPr lang="en-GB" sz="2600" dirty="0">
                <a:solidFill>
                  <a:schemeClr val="tx1"/>
                </a:solidFill>
                <a:latin typeface="+mn-lt"/>
              </a:rPr>
              <a:t>, then by </a:t>
            </a:r>
            <a:r>
              <a:rPr lang="en-GB" sz="2600" b="1" dirty="0">
                <a:solidFill>
                  <a:schemeClr val="tx1"/>
                </a:solidFill>
                <a:latin typeface="+mn-lt"/>
              </a:rPr>
              <a:t>green technology and innovation</a:t>
            </a:r>
            <a:r>
              <a:rPr lang="en-GB" sz="2600" dirty="0">
                <a:solidFill>
                  <a:schemeClr val="tx1"/>
                </a:solidFill>
                <a:latin typeface="+mn-lt"/>
              </a:rPr>
              <a:t>.</a:t>
            </a:r>
          </a:p>
          <a:p>
            <a:pPr lvl="0" algn="just" rtl="0">
              <a:lnSpc>
                <a:spcPct val="115000"/>
              </a:lnSpc>
              <a:spcBef>
                <a:spcPts val="0"/>
              </a:spcBef>
              <a:spcAft>
                <a:spcPts val="0"/>
              </a:spcAft>
            </a:pPr>
            <a:endParaRPr lang="en-GB" sz="2600" dirty="0">
              <a:solidFill>
                <a:schemeClr val="tx1"/>
              </a:solidFill>
              <a:latin typeface="+mn-lt"/>
            </a:endParaRPr>
          </a:p>
          <a:p>
            <a:pPr algn="just">
              <a:lnSpc>
                <a:spcPct val="115000"/>
              </a:lnSpc>
            </a:pPr>
            <a:r>
              <a:rPr lang="en-GB" sz="2600" dirty="0">
                <a:solidFill>
                  <a:schemeClr val="tx1"/>
                </a:solidFill>
                <a:latin typeface="+mn-lt"/>
              </a:rPr>
              <a:t>	</a:t>
            </a:r>
            <a:r>
              <a:rPr lang="en-US" sz="2600" dirty="0">
                <a:effectLst/>
                <a:latin typeface="+mn-lt"/>
                <a:ea typeface="Calibri" panose="020F0502020204030204" pitchFamily="34" charset="0"/>
                <a:cs typeface="Times New Roman" panose="02020603050405020304" pitchFamily="18" charset="0"/>
              </a:rPr>
              <a:t>- Stakeholders agreed that the Green Transition at this stage requires further specialization of their human resources, especially at 	managerial levels. </a:t>
            </a:r>
            <a:endParaRPr lang="en-GB" sz="2600" dirty="0">
              <a:effectLst/>
              <a:latin typeface="+mn-lt"/>
              <a:ea typeface="Calibri" panose="020F0502020204030204" pitchFamily="34" charset="0"/>
              <a:cs typeface="Times New Roman" panose="02020603050405020304" pitchFamily="18" charset="0"/>
            </a:endParaRPr>
          </a:p>
          <a:p>
            <a:pPr lvl="0" algn="just" rtl="0">
              <a:lnSpc>
                <a:spcPct val="115000"/>
              </a:lnSpc>
              <a:spcBef>
                <a:spcPts val="0"/>
              </a:spcBef>
              <a:spcAft>
                <a:spcPts val="0"/>
              </a:spcAft>
            </a:pPr>
            <a:endParaRPr lang="en-GB" sz="2600" dirty="0">
              <a:solidFill>
                <a:schemeClr val="tx1"/>
              </a:solidFill>
              <a:latin typeface="+mn-lt"/>
            </a:endParaRPr>
          </a:p>
          <a:p>
            <a:pPr lvl="0" algn="just" rtl="0">
              <a:lnSpc>
                <a:spcPct val="115000"/>
              </a:lnSpc>
              <a:spcBef>
                <a:spcPts val="0"/>
              </a:spcBef>
              <a:spcAft>
                <a:spcPts val="0"/>
              </a:spcAft>
            </a:pPr>
            <a:endParaRPr lang="en-US" sz="2600" dirty="0">
              <a:solidFill>
                <a:schemeClr val="tx1"/>
              </a:solidFill>
              <a:latin typeface="+mn-lt"/>
            </a:endParaRPr>
          </a:p>
          <a:p>
            <a:pPr lvl="0" algn="just" rtl="0">
              <a:lnSpc>
                <a:spcPct val="115000"/>
              </a:lnSpc>
              <a:spcBef>
                <a:spcPts val="0"/>
              </a:spcBef>
              <a:spcAft>
                <a:spcPts val="0"/>
              </a:spcAft>
            </a:pPr>
            <a:r>
              <a:rPr lang="en-US" sz="2600" dirty="0">
                <a:solidFill>
                  <a:schemeClr val="tx1"/>
                </a:solidFill>
                <a:latin typeface="+mn-lt"/>
              </a:rPr>
              <a:t>	</a:t>
            </a:r>
            <a:endParaRPr lang="en-US" sz="2600" b="1" dirty="0">
              <a:solidFill>
                <a:srgbClr val="FF0000"/>
              </a:solidFill>
            </a:endParaRPr>
          </a:p>
          <a:p>
            <a:pPr lvl="0" algn="just" rtl="0">
              <a:lnSpc>
                <a:spcPct val="115000"/>
              </a:lnSpc>
              <a:spcBef>
                <a:spcPts val="0"/>
              </a:spcBef>
              <a:spcAft>
                <a:spcPts val="0"/>
              </a:spcAft>
            </a:pPr>
            <a:endParaRPr sz="2600" dirty="0">
              <a:solidFill>
                <a:schemeClr val="dk1"/>
              </a:solidFill>
            </a:endParaRPr>
          </a:p>
        </p:txBody>
      </p:sp>
    </p:spTree>
    <p:extLst>
      <p:ext uri="{BB962C8B-B14F-4D97-AF65-F5344CB8AC3E}">
        <p14:creationId xmlns:p14="http://schemas.microsoft.com/office/powerpoint/2010/main" val="1865068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0" name="Google Shape;189;g125fd06185e_0_85">
            <a:extLst>
              <a:ext uri="{FF2B5EF4-FFF2-40B4-BE49-F238E27FC236}">
                <a16:creationId xmlns:a16="http://schemas.microsoft.com/office/drawing/2014/main" id="{99D44F25-CDDE-4ACC-B4EB-9344609373BB}"/>
              </a:ext>
            </a:extLst>
          </p:cNvPr>
          <p:cNvPicPr preferRelativeResize="0"/>
          <p:nvPr/>
        </p:nvPicPr>
        <p:blipFill rotWithShape="1">
          <a:blip r:embed="rId3">
            <a:alphaModFix/>
          </a:blip>
          <a:srcRect/>
          <a:stretch/>
        </p:blipFill>
        <p:spPr>
          <a:xfrm rot="-5400000">
            <a:off x="22240232" y="-534805"/>
            <a:ext cx="1621297" cy="2647876"/>
          </a:xfrm>
          <a:prstGeom prst="rect">
            <a:avLst/>
          </a:prstGeom>
          <a:noFill/>
          <a:ln>
            <a:noFill/>
          </a:ln>
        </p:spPr>
      </p:pic>
      <p:pic>
        <p:nvPicPr>
          <p:cNvPr id="11" name="Google Shape;190;g125fd06185e_0_85">
            <a:extLst>
              <a:ext uri="{FF2B5EF4-FFF2-40B4-BE49-F238E27FC236}">
                <a16:creationId xmlns:a16="http://schemas.microsoft.com/office/drawing/2014/main" id="{7A17247B-1FC5-4E67-B0FD-7A16324560D7}"/>
              </a:ext>
            </a:extLst>
          </p:cNvPr>
          <p:cNvPicPr preferRelativeResize="0"/>
          <p:nvPr/>
        </p:nvPicPr>
        <p:blipFill rotWithShape="1">
          <a:blip r:embed="rId4">
            <a:alphaModFix/>
          </a:blip>
          <a:srcRect l="534" r="534"/>
          <a:stretch/>
        </p:blipFill>
        <p:spPr>
          <a:xfrm>
            <a:off x="0" y="9555742"/>
            <a:ext cx="1621297" cy="2647876"/>
          </a:xfrm>
          <a:prstGeom prst="rect">
            <a:avLst/>
          </a:prstGeom>
          <a:noFill/>
          <a:ln>
            <a:noFill/>
          </a:ln>
        </p:spPr>
      </p:pic>
      <p:pic>
        <p:nvPicPr>
          <p:cNvPr id="12" name="Google Shape;191;g125fd06185e_0_85">
            <a:extLst>
              <a:ext uri="{FF2B5EF4-FFF2-40B4-BE49-F238E27FC236}">
                <a16:creationId xmlns:a16="http://schemas.microsoft.com/office/drawing/2014/main" id="{6CE56808-D5E7-4725-A298-2034ABA16427}"/>
              </a:ext>
            </a:extLst>
          </p:cNvPr>
          <p:cNvPicPr preferRelativeResize="0"/>
          <p:nvPr/>
        </p:nvPicPr>
        <p:blipFill rotWithShape="1">
          <a:blip r:embed="rId5">
            <a:alphaModFix/>
          </a:blip>
          <a:srcRect l="534" r="534"/>
          <a:stretch/>
        </p:blipFill>
        <p:spPr>
          <a:xfrm rot="10800000">
            <a:off x="22753522" y="5663896"/>
            <a:ext cx="1621297" cy="2647876"/>
          </a:xfrm>
          <a:prstGeom prst="rect">
            <a:avLst/>
          </a:prstGeom>
          <a:noFill/>
          <a:ln>
            <a:noFill/>
          </a:ln>
        </p:spPr>
      </p:pic>
      <p:sp>
        <p:nvSpPr>
          <p:cNvPr id="14" name="Google Shape;187;g125fd06185e_0_85">
            <a:extLst>
              <a:ext uri="{FF2B5EF4-FFF2-40B4-BE49-F238E27FC236}">
                <a16:creationId xmlns:a16="http://schemas.microsoft.com/office/drawing/2014/main" id="{1470A40E-5E9A-44A5-BB9F-9EDF30D084D1}"/>
              </a:ext>
            </a:extLst>
          </p:cNvPr>
          <p:cNvSpPr txBox="1"/>
          <p:nvPr/>
        </p:nvSpPr>
        <p:spPr>
          <a:xfrm>
            <a:off x="1621297" y="1548117"/>
            <a:ext cx="20778906" cy="9787264"/>
          </a:xfrm>
          <a:prstGeom prst="rect">
            <a:avLst/>
          </a:prstGeom>
          <a:noFill/>
          <a:ln>
            <a:noFill/>
          </a:ln>
        </p:spPr>
        <p:txBody>
          <a:bodyPr spcFirstLastPara="1" wrap="square" lIns="91425" tIns="91425" rIns="91425" bIns="91425" anchor="t" anchorCtr="0">
            <a:spAutoFit/>
          </a:bodyPr>
          <a:lstStyle/>
          <a:p>
            <a:pPr lvl="0" algn="just" rtl="0">
              <a:lnSpc>
                <a:spcPct val="115000"/>
              </a:lnSpc>
              <a:spcBef>
                <a:spcPts val="0"/>
              </a:spcBef>
              <a:spcAft>
                <a:spcPts val="0"/>
              </a:spcAft>
            </a:pPr>
            <a:r>
              <a:rPr lang="en-US" sz="2600" dirty="0">
                <a:solidFill>
                  <a:schemeClr val="tx1"/>
                </a:solidFill>
                <a:latin typeface="+mn-lt"/>
              </a:rPr>
              <a:t>	- </a:t>
            </a:r>
            <a:r>
              <a:rPr lang="en-GB" sz="2600" dirty="0">
                <a:solidFill>
                  <a:schemeClr val="tx1"/>
                </a:solidFill>
                <a:latin typeface="+mn-lt"/>
              </a:rPr>
              <a:t>The top 4 </a:t>
            </a:r>
            <a:r>
              <a:rPr lang="en-GB" sz="2600" b="1" dirty="0">
                <a:solidFill>
                  <a:schemeClr val="tx1"/>
                </a:solidFill>
                <a:latin typeface="+mn-lt"/>
              </a:rPr>
              <a:t>soft skills </a:t>
            </a:r>
            <a:r>
              <a:rPr lang="en-GB" sz="2600" dirty="0">
                <a:solidFill>
                  <a:schemeClr val="tx1"/>
                </a:solidFill>
                <a:latin typeface="+mn-lt"/>
              </a:rPr>
              <a:t>identified by the stakeholders as most </a:t>
            </a:r>
            <a:r>
              <a:rPr lang="en-GB" sz="2600" b="1" dirty="0">
                <a:solidFill>
                  <a:schemeClr val="tx1"/>
                </a:solidFill>
                <a:latin typeface="+mn-lt"/>
              </a:rPr>
              <a:t>important for Green Jobs</a:t>
            </a:r>
            <a:r>
              <a:rPr lang="en-GB" sz="2600" dirty="0">
                <a:solidFill>
                  <a:schemeClr val="tx1"/>
                </a:solidFill>
                <a:latin typeface="+mn-lt"/>
              </a:rPr>
              <a:t>:</a:t>
            </a:r>
          </a:p>
          <a:p>
            <a:pPr lvl="0" algn="just" rtl="0">
              <a:lnSpc>
                <a:spcPct val="115000"/>
              </a:lnSpc>
              <a:spcBef>
                <a:spcPts val="0"/>
              </a:spcBef>
              <a:spcAft>
                <a:spcPts val="0"/>
              </a:spcAft>
            </a:pPr>
            <a:endParaRPr lang="en-GB" sz="2600" dirty="0">
              <a:solidFill>
                <a:schemeClr val="tx1"/>
              </a:solidFill>
              <a:latin typeface="+mn-lt"/>
            </a:endParaRPr>
          </a:p>
          <a:p>
            <a:pPr lvl="0" algn="just" rtl="0">
              <a:lnSpc>
                <a:spcPct val="115000"/>
              </a:lnSpc>
              <a:spcBef>
                <a:spcPts val="0"/>
              </a:spcBef>
              <a:spcAft>
                <a:spcPts val="0"/>
              </a:spcAft>
            </a:pPr>
            <a:r>
              <a:rPr lang="en-GB" sz="2600" dirty="0">
                <a:solidFill>
                  <a:schemeClr val="tx1"/>
                </a:solidFill>
                <a:latin typeface="+mn-lt"/>
              </a:rPr>
              <a:t>	</a:t>
            </a:r>
            <a:r>
              <a:rPr lang="en-GB" sz="2600" b="1" dirty="0">
                <a:solidFill>
                  <a:schemeClr val="tx1"/>
                </a:solidFill>
                <a:latin typeface="+mn-lt"/>
              </a:rPr>
              <a:t>	1.	Problem solving, </a:t>
            </a:r>
          </a:p>
          <a:p>
            <a:pPr lvl="0" algn="just" rtl="0">
              <a:lnSpc>
                <a:spcPct val="115000"/>
              </a:lnSpc>
              <a:spcBef>
                <a:spcPts val="0"/>
              </a:spcBef>
              <a:spcAft>
                <a:spcPts val="0"/>
              </a:spcAft>
            </a:pPr>
            <a:r>
              <a:rPr lang="en-GB" sz="2600" b="1" dirty="0">
                <a:solidFill>
                  <a:schemeClr val="tx1"/>
                </a:solidFill>
                <a:latin typeface="+mn-lt"/>
              </a:rPr>
              <a:t>		2.	Motivation, </a:t>
            </a:r>
          </a:p>
          <a:p>
            <a:pPr lvl="0" algn="just" rtl="0">
              <a:lnSpc>
                <a:spcPct val="115000"/>
              </a:lnSpc>
              <a:spcBef>
                <a:spcPts val="0"/>
              </a:spcBef>
              <a:spcAft>
                <a:spcPts val="0"/>
              </a:spcAft>
            </a:pPr>
            <a:r>
              <a:rPr lang="en-GB" sz="2600" b="1" dirty="0">
                <a:solidFill>
                  <a:schemeClr val="tx1"/>
                </a:solidFill>
                <a:latin typeface="+mn-lt"/>
              </a:rPr>
              <a:t>		3.	Skills to operate and maintain technology,</a:t>
            </a:r>
          </a:p>
          <a:p>
            <a:pPr lvl="0" algn="just" rtl="0">
              <a:lnSpc>
                <a:spcPct val="115000"/>
              </a:lnSpc>
              <a:spcBef>
                <a:spcPts val="0"/>
              </a:spcBef>
              <a:spcAft>
                <a:spcPts val="0"/>
              </a:spcAft>
            </a:pPr>
            <a:r>
              <a:rPr lang="en-GB" sz="2600" b="1" dirty="0">
                <a:solidFill>
                  <a:schemeClr val="tx1"/>
                </a:solidFill>
                <a:latin typeface="+mn-lt"/>
              </a:rPr>
              <a:t>		4.	Communication</a:t>
            </a:r>
          </a:p>
          <a:p>
            <a:pPr algn="just"/>
            <a:r>
              <a:rPr lang="en-US" sz="2600" dirty="0">
                <a:effectLst/>
                <a:latin typeface="+mn-lt"/>
                <a:ea typeface="Calibri" panose="020F0502020204030204" pitchFamily="34" charset="0"/>
                <a:cs typeface="Times New Roman" panose="02020603050405020304" pitchFamily="18" charset="0"/>
              </a:rPr>
              <a:t>	</a:t>
            </a:r>
          </a:p>
          <a:p>
            <a:pPr lvl="0" algn="just" rtl="0">
              <a:lnSpc>
                <a:spcPct val="115000"/>
              </a:lnSpc>
              <a:spcBef>
                <a:spcPts val="0"/>
              </a:spcBef>
              <a:spcAft>
                <a:spcPts val="0"/>
              </a:spcAft>
            </a:pPr>
            <a:endParaRPr lang="en-GB" sz="2600" b="1" dirty="0">
              <a:solidFill>
                <a:srgbClr val="FF0000"/>
              </a:solidFill>
              <a:latin typeface="+mn-lt"/>
            </a:endParaRPr>
          </a:p>
          <a:p>
            <a:pPr algn="just">
              <a:lnSpc>
                <a:spcPct val="115000"/>
              </a:lnSpc>
            </a:pPr>
            <a:r>
              <a:rPr lang="en-GB" sz="2600" dirty="0">
                <a:solidFill>
                  <a:schemeClr val="tx1"/>
                </a:solidFill>
                <a:latin typeface="+mn-lt"/>
              </a:rPr>
              <a:t>Link for the Report (Malta) - </a:t>
            </a:r>
            <a:r>
              <a:rPr lang="en-GB" sz="2600" dirty="0">
                <a:solidFill>
                  <a:schemeClr val="tx1"/>
                </a:solidFill>
                <a:latin typeface="+mn-lt"/>
                <a:hlinkClick r:id="rId6"/>
              </a:rPr>
              <a:t>https://jobsplus.gov.mt/resources/publication-statistics-mt-mt-en-gb/publications/fileprovider.aspx?fileId=53707</a:t>
            </a:r>
            <a:endParaRPr lang="en-GB" sz="2600" dirty="0">
              <a:solidFill>
                <a:schemeClr val="tx1"/>
              </a:solidFill>
              <a:latin typeface="+mn-lt"/>
            </a:endParaRPr>
          </a:p>
          <a:p>
            <a:pPr algn="just">
              <a:lnSpc>
                <a:spcPct val="115000"/>
              </a:lnSpc>
            </a:pPr>
            <a:endParaRPr lang="en-GB" sz="2600" dirty="0">
              <a:solidFill>
                <a:schemeClr val="tx1"/>
              </a:solidFill>
              <a:latin typeface="+mn-lt"/>
            </a:endParaRPr>
          </a:p>
          <a:p>
            <a:pPr algn="just">
              <a:lnSpc>
                <a:spcPct val="115000"/>
              </a:lnSpc>
            </a:pPr>
            <a:r>
              <a:rPr lang="en-GB" sz="2600" dirty="0">
                <a:solidFill>
                  <a:schemeClr val="tx1"/>
                </a:solidFill>
                <a:latin typeface="+mn-lt"/>
              </a:rPr>
              <a:t>Link for the Consolidated Report (All Partners) - </a:t>
            </a:r>
            <a:r>
              <a:rPr lang="en-GB" sz="2600" dirty="0">
                <a:solidFill>
                  <a:schemeClr val="accent2"/>
                </a:solidFill>
                <a:latin typeface="+mn-lt"/>
                <a:hlinkClick r:id="rId7"/>
              </a:rPr>
              <a:t>https://public.3.basecamp.com/p/SroAFaxsxbFLzTo2BVwoSxKT</a:t>
            </a:r>
            <a:r>
              <a:rPr lang="en-GB" sz="2600" dirty="0">
                <a:solidFill>
                  <a:schemeClr val="accent2"/>
                </a:solidFill>
                <a:latin typeface="+mn-lt"/>
              </a:rPr>
              <a:t> </a:t>
            </a:r>
          </a:p>
          <a:p>
            <a:pPr lvl="0" algn="just" rtl="0">
              <a:lnSpc>
                <a:spcPct val="115000"/>
              </a:lnSpc>
              <a:spcBef>
                <a:spcPts val="0"/>
              </a:spcBef>
              <a:spcAft>
                <a:spcPts val="0"/>
              </a:spcAft>
            </a:pPr>
            <a:endParaRPr lang="en-GB" sz="2600" b="1" dirty="0">
              <a:solidFill>
                <a:srgbClr val="FF0000"/>
              </a:solidFill>
              <a:latin typeface="+mn-lt"/>
            </a:endParaRPr>
          </a:p>
          <a:p>
            <a:pPr lvl="0" algn="just" rtl="0">
              <a:lnSpc>
                <a:spcPct val="115000"/>
              </a:lnSpc>
              <a:spcBef>
                <a:spcPts val="0"/>
              </a:spcBef>
              <a:spcAft>
                <a:spcPts val="0"/>
              </a:spcAft>
            </a:pPr>
            <a:endParaRPr lang="en-GB" sz="2600" b="1" dirty="0">
              <a:solidFill>
                <a:srgbClr val="FF0000"/>
              </a:solidFill>
              <a:latin typeface="+mn-lt"/>
            </a:endParaRPr>
          </a:p>
          <a:p>
            <a:pPr lvl="0" algn="just" rtl="0">
              <a:lnSpc>
                <a:spcPct val="115000"/>
              </a:lnSpc>
              <a:spcBef>
                <a:spcPts val="0"/>
              </a:spcBef>
              <a:spcAft>
                <a:spcPts val="0"/>
              </a:spcAft>
            </a:pPr>
            <a:r>
              <a:rPr lang="en-US" sz="2600" dirty="0">
                <a:solidFill>
                  <a:schemeClr val="tx1"/>
                </a:solidFill>
              </a:rPr>
              <a:t>Based on the results from the research conducted for WP3 and WP4, the below training programs were developed:</a:t>
            </a:r>
          </a:p>
          <a:p>
            <a:pPr lvl="0" algn="just" rtl="0">
              <a:lnSpc>
                <a:spcPct val="115000"/>
              </a:lnSpc>
              <a:spcBef>
                <a:spcPts val="0"/>
              </a:spcBef>
              <a:spcAft>
                <a:spcPts val="0"/>
              </a:spcAft>
            </a:pPr>
            <a:endParaRPr lang="en-US" sz="2600" b="1" dirty="0">
              <a:solidFill>
                <a:schemeClr val="tx1"/>
              </a:solidFill>
            </a:endParaRPr>
          </a:p>
          <a:p>
            <a:pPr marL="457200" lvl="0" indent="-457200" algn="just" rtl="0">
              <a:lnSpc>
                <a:spcPct val="115000"/>
              </a:lnSpc>
              <a:spcBef>
                <a:spcPts val="0"/>
              </a:spcBef>
              <a:spcAft>
                <a:spcPts val="0"/>
              </a:spcAft>
              <a:buFontTx/>
              <a:buChar char="-"/>
            </a:pPr>
            <a:r>
              <a:rPr lang="en-US" sz="2600" b="1" dirty="0">
                <a:solidFill>
                  <a:schemeClr val="tx1"/>
                </a:solidFill>
              </a:rPr>
              <a:t>Motivational Training for NEETs in Green Jobs (25 hours)</a:t>
            </a:r>
          </a:p>
          <a:p>
            <a:pPr lvl="0" algn="just" rtl="0">
              <a:lnSpc>
                <a:spcPct val="115000"/>
              </a:lnSpc>
              <a:spcBef>
                <a:spcPts val="0"/>
              </a:spcBef>
              <a:spcAft>
                <a:spcPts val="0"/>
              </a:spcAft>
            </a:pPr>
            <a:endParaRPr lang="en-US" sz="2600" b="1" dirty="0">
              <a:solidFill>
                <a:schemeClr val="tx1"/>
              </a:solidFill>
            </a:endParaRPr>
          </a:p>
          <a:p>
            <a:pPr marL="457200" lvl="0" indent="-457200" algn="just" rtl="0">
              <a:lnSpc>
                <a:spcPct val="115000"/>
              </a:lnSpc>
              <a:spcBef>
                <a:spcPts val="0"/>
              </a:spcBef>
              <a:spcAft>
                <a:spcPts val="0"/>
              </a:spcAft>
              <a:buFontTx/>
              <a:buChar char="-"/>
            </a:pPr>
            <a:r>
              <a:rPr lang="en-US" sz="2600" b="1" dirty="0">
                <a:solidFill>
                  <a:schemeClr val="tx1"/>
                </a:solidFill>
              </a:rPr>
              <a:t>Training (40 hours) for 30 PES staff members from Malta, Italy and Lithuania</a:t>
            </a:r>
          </a:p>
          <a:p>
            <a:pPr lvl="0" algn="just" rtl="0">
              <a:lnSpc>
                <a:spcPct val="115000"/>
              </a:lnSpc>
              <a:spcBef>
                <a:spcPts val="0"/>
              </a:spcBef>
              <a:spcAft>
                <a:spcPts val="0"/>
              </a:spcAft>
            </a:pPr>
            <a:endParaRPr lang="en-US" sz="2600" b="1" dirty="0">
              <a:solidFill>
                <a:srgbClr val="FF0000"/>
              </a:solidFill>
            </a:endParaRPr>
          </a:p>
          <a:p>
            <a:pPr marL="457200" lvl="0" indent="-457200" algn="just" rtl="0">
              <a:lnSpc>
                <a:spcPct val="115000"/>
              </a:lnSpc>
              <a:spcBef>
                <a:spcPts val="0"/>
              </a:spcBef>
              <a:spcAft>
                <a:spcPts val="0"/>
              </a:spcAft>
              <a:buFontTx/>
              <a:buChar char="-"/>
            </a:pPr>
            <a:endParaRPr lang="en-US" sz="2600" b="1" dirty="0">
              <a:solidFill>
                <a:srgbClr val="FF0000"/>
              </a:solidFill>
            </a:endParaRPr>
          </a:p>
          <a:p>
            <a:pPr lvl="0" algn="just" rtl="0">
              <a:lnSpc>
                <a:spcPct val="115000"/>
              </a:lnSpc>
              <a:spcBef>
                <a:spcPts val="0"/>
              </a:spcBef>
              <a:spcAft>
                <a:spcPts val="0"/>
              </a:spcAft>
            </a:pPr>
            <a:endParaRPr sz="2600" dirty="0">
              <a:solidFill>
                <a:schemeClr val="dk1"/>
              </a:solidFill>
            </a:endParaRPr>
          </a:p>
        </p:txBody>
      </p:sp>
    </p:spTree>
    <p:extLst>
      <p:ext uri="{BB962C8B-B14F-4D97-AF65-F5344CB8AC3E}">
        <p14:creationId xmlns:p14="http://schemas.microsoft.com/office/powerpoint/2010/main" val="2487118408"/>
      </p:ext>
    </p:extLst>
  </p:cSld>
  <p:clrMapOvr>
    <a:masterClrMapping/>
  </p:clrMapOvr>
</p:sld>
</file>

<file path=ppt/theme/theme1.xml><?xml version="1.0" encoding="utf-8"?>
<a:theme xmlns:a="http://schemas.openxmlformats.org/drawingml/2006/main" name="INTERCEPT Template">
  <a:themeElements>
    <a:clrScheme name="">
      <a:dk1>
        <a:srgbClr val="000000"/>
      </a:dk1>
      <a:lt1>
        <a:srgbClr val="FFFFFF"/>
      </a:lt1>
      <a:dk2>
        <a:srgbClr val="1E1E1C"/>
      </a:dk2>
      <a:lt2>
        <a:srgbClr val="0F3C74"/>
      </a:lt2>
      <a:accent1>
        <a:srgbClr val="0F3C74"/>
      </a:accent1>
      <a:accent2>
        <a:srgbClr val="D8222C"/>
      </a:accent2>
      <a:accent3>
        <a:srgbClr val="3EAF79"/>
      </a:accent3>
      <a:accent4>
        <a:srgbClr val="FFC000"/>
      </a:accent4>
      <a:accent5>
        <a:srgbClr val="0F3C74"/>
      </a:accent5>
      <a:accent6>
        <a:srgbClr val="3EAF79"/>
      </a:accent6>
      <a:hlink>
        <a:srgbClr val="0F3C74"/>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1876</TotalTime>
  <Words>1118</Words>
  <Application>Microsoft Macintosh PowerPoint</Application>
  <PresentationFormat>Custom</PresentationFormat>
  <Paragraphs>154</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Calibri</vt:lpstr>
      <vt:lpstr>Work Sans</vt:lpstr>
      <vt:lpstr>Arial</vt:lpstr>
      <vt:lpstr>Work Sans Medium</vt:lpstr>
      <vt:lpstr>INTERCEPT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Amber Darmanin interceptproject@gov.mt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Office-bruker</dc:creator>
  <cp:lastModifiedBy>Darmanin Amber at Jobsplus</cp:lastModifiedBy>
  <cp:revision>101</cp:revision>
  <dcterms:created xsi:type="dcterms:W3CDTF">2017-09-27T10:52:39Z</dcterms:created>
  <dcterms:modified xsi:type="dcterms:W3CDTF">2023-06-28T06:56:52Z</dcterms:modified>
</cp:coreProperties>
</file>